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0" r:id="rId2"/>
    <p:sldId id="262" r:id="rId3"/>
    <p:sldId id="263" r:id="rId4"/>
    <p:sldId id="259" r:id="rId5"/>
    <p:sldId id="256" r:id="rId6"/>
    <p:sldId id="257" r:id="rId7"/>
    <p:sldId id="258" r:id="rId8"/>
    <p:sldId id="269" r:id="rId9"/>
    <p:sldId id="264" r:id="rId10"/>
    <p:sldId id="265" r:id="rId11"/>
    <p:sldId id="266" r:id="rId12"/>
    <p:sldId id="270" r:id="rId13"/>
    <p:sldId id="267" r:id="rId14"/>
    <p:sldId id="271" r:id="rId15"/>
    <p:sldId id="26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2" r:id="rId31"/>
    <p:sldId id="293" r:id="rId32"/>
    <p:sldId id="294" r:id="rId33"/>
    <p:sldId id="295" r:id="rId34"/>
    <p:sldId id="296" r:id="rId35"/>
    <p:sldId id="297" r:id="rId36"/>
    <p:sldId id="286" r:id="rId37"/>
    <p:sldId id="287" r:id="rId38"/>
    <p:sldId id="288" r:id="rId39"/>
    <p:sldId id="298" r:id="rId40"/>
    <p:sldId id="291" r:id="rId41"/>
    <p:sldId id="300" r:id="rId42"/>
    <p:sldId id="304" r:id="rId43"/>
    <p:sldId id="305" r:id="rId44"/>
    <p:sldId id="306" r:id="rId45"/>
    <p:sldId id="299" r:id="rId46"/>
    <p:sldId id="308" r:id="rId47"/>
    <p:sldId id="301" r:id="rId48"/>
    <p:sldId id="302" r:id="rId49"/>
    <p:sldId id="303" r:id="rId50"/>
    <p:sldId id="307" r:id="rId51"/>
    <p:sldId id="29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554"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EAE66-FCA2-45BB-B74C-E8496E943B3F}" type="datetimeFigureOut">
              <a:rPr lang="en-US" smtClean="0"/>
              <a:pPr/>
              <a:t>8/6/2019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E248C-1F87-44A9-B87E-BBB2CEBA43B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4DE248C-1F87-44A9-B87E-BBB2CEBA43B0}" type="slidenum">
              <a:rPr lang="en-IN" smtClean="0"/>
              <a:pPr/>
              <a:t>14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4DE248C-1F87-44A9-B87E-BBB2CEBA43B0}" type="slidenum">
              <a:rPr lang="en-IN" smtClean="0"/>
              <a:pPr/>
              <a:t>45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14399"/>
            <a:ext cx="8915400" cy="5934075"/>
          </a:xfrm>
          <a:prstGeom prst="rect">
            <a:avLst/>
          </a:prstGeom>
          <a:noFill/>
          <a:ln w="9525">
            <a:noFill/>
            <a:miter lim="800000"/>
            <a:headEnd/>
            <a:tailEnd/>
          </a:ln>
          <a:effectLst/>
        </p:spPr>
      </p:pic>
      <p:sp>
        <p:nvSpPr>
          <p:cNvPr id="5" name="Rectangle 4"/>
          <p:cNvSpPr/>
          <p:nvPr/>
        </p:nvSpPr>
        <p:spPr>
          <a:xfrm>
            <a:off x="1143000" y="304800"/>
            <a:ext cx="5542736" cy="584775"/>
          </a:xfrm>
          <a:prstGeom prst="rect">
            <a:avLst/>
          </a:prstGeom>
        </p:spPr>
        <p:txBody>
          <a:bodyPr wrap="none">
            <a:spAutoFit/>
          </a:bodyPr>
          <a:lstStyle/>
          <a:p>
            <a:r>
              <a:rPr lang="en-IN" sz="3200" dirty="0" smtClean="0">
                <a:solidFill>
                  <a:srgbClr val="FF0000"/>
                </a:solidFill>
              </a:rPr>
              <a:t>Power Flow in a Meshed System</a:t>
            </a:r>
            <a:endParaRPr lang="en-IN" sz="32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458200" cy="4770537"/>
          </a:xfrm>
          <a:prstGeom prst="rect">
            <a:avLst/>
          </a:prstGeom>
        </p:spPr>
        <p:txBody>
          <a:bodyPr wrap="square">
            <a:spAutoFit/>
          </a:bodyPr>
          <a:lstStyle/>
          <a:p>
            <a:pPr algn="ctr"/>
            <a:r>
              <a:rPr lang="en-IN" sz="4000" b="1" dirty="0" smtClean="0">
                <a:solidFill>
                  <a:srgbClr val="FF0000"/>
                </a:solidFill>
              </a:rPr>
              <a:t>Shunt</a:t>
            </a:r>
            <a:r>
              <a:rPr lang="en-IN" sz="4000" b="1" dirty="0" smtClean="0"/>
              <a:t> </a:t>
            </a:r>
            <a:r>
              <a:rPr lang="en-IN" sz="4000" b="1" dirty="0" smtClean="0">
                <a:solidFill>
                  <a:srgbClr val="FF0000"/>
                </a:solidFill>
              </a:rPr>
              <a:t>Controller</a:t>
            </a:r>
          </a:p>
          <a:p>
            <a:pPr algn="just"/>
            <a:r>
              <a:rPr lang="en-IN" sz="2400" dirty="0" smtClean="0"/>
              <a:t>Shunt Controller could be variable impedance, variable source or a combination of these. Shunt controllers </a:t>
            </a:r>
            <a:r>
              <a:rPr lang="en-IN" sz="2400" dirty="0" smtClean="0">
                <a:solidFill>
                  <a:srgbClr val="C00000"/>
                </a:solidFill>
              </a:rPr>
              <a:t>inject current </a:t>
            </a:r>
            <a:r>
              <a:rPr lang="en-IN" sz="2400" dirty="0" smtClean="0"/>
              <a:t>into the system at the point of connection. </a:t>
            </a:r>
          </a:p>
          <a:p>
            <a:pPr algn="just"/>
            <a:r>
              <a:rPr lang="en-IN" sz="2400" dirty="0" smtClean="0"/>
              <a:t>Variable shunt impedance connected to the line voltage causes a variable current flow and hence represents </a:t>
            </a:r>
            <a:r>
              <a:rPr lang="en-IN" sz="2400" dirty="0" smtClean="0">
                <a:solidFill>
                  <a:srgbClr val="C00000"/>
                </a:solidFill>
              </a:rPr>
              <a:t>injection of current into the line. </a:t>
            </a:r>
          </a:p>
          <a:p>
            <a:pPr algn="just"/>
            <a:endParaRPr lang="en-IN" sz="2400" dirty="0" smtClean="0"/>
          </a:p>
          <a:p>
            <a:pPr algn="just"/>
            <a:r>
              <a:rPr lang="en-IN" sz="2400" dirty="0" smtClean="0"/>
              <a:t>As long as the injected current is in phase </a:t>
            </a:r>
            <a:r>
              <a:rPr lang="en-IN" sz="2400" dirty="0" err="1" smtClean="0"/>
              <a:t>quadrature</a:t>
            </a:r>
            <a:r>
              <a:rPr lang="en-IN" sz="2400" dirty="0" smtClean="0"/>
              <a:t> with the line voltage, the shunt controller only supplies or consumes variable reactive power. Any other phase relationship will involve handling of real power as well.</a:t>
            </a:r>
            <a:endParaRPr lang="en-IN" sz="2400" dirty="0"/>
          </a:p>
        </p:txBody>
      </p:sp>
      <p:pic>
        <p:nvPicPr>
          <p:cNvPr id="5122" name="Picture 2" descr="Shunt connected FACTS controllers"/>
          <p:cNvPicPr>
            <a:picLocks noChangeAspect="1" noChangeArrowheads="1"/>
          </p:cNvPicPr>
          <p:nvPr/>
        </p:nvPicPr>
        <p:blipFill>
          <a:blip r:embed="rId2"/>
          <a:srcRect/>
          <a:stretch>
            <a:fillRect/>
          </a:stretch>
        </p:blipFill>
        <p:spPr bwMode="auto">
          <a:xfrm>
            <a:off x="3200400" y="4495800"/>
            <a:ext cx="5105400" cy="2362200"/>
          </a:xfrm>
          <a:prstGeom prst="rect">
            <a:avLst/>
          </a:prstGeom>
          <a:noFill/>
        </p:spPr>
      </p:pic>
      <p:sp>
        <p:nvSpPr>
          <p:cNvPr id="4" name="Rectangle 3"/>
          <p:cNvSpPr/>
          <p:nvPr/>
        </p:nvSpPr>
        <p:spPr>
          <a:xfrm>
            <a:off x="457200" y="5257800"/>
            <a:ext cx="2438400" cy="1200329"/>
          </a:xfrm>
          <a:prstGeom prst="rect">
            <a:avLst/>
          </a:prstGeom>
        </p:spPr>
        <p:txBody>
          <a:bodyPr wrap="square">
            <a:spAutoFit/>
          </a:bodyPr>
          <a:lstStyle/>
          <a:p>
            <a:r>
              <a:rPr lang="en-IN" b="1" dirty="0" smtClean="0"/>
              <a:t>Examples of the shunt controllers include TCR, STATCOM, TSR, TCBR and TSC.</a:t>
            </a:r>
            <a:endParaRPr lang="en-IN"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458200" cy="6124754"/>
          </a:xfrm>
          <a:prstGeom prst="rect">
            <a:avLst/>
          </a:prstGeom>
        </p:spPr>
        <p:txBody>
          <a:bodyPr wrap="square">
            <a:spAutoFit/>
          </a:bodyPr>
          <a:lstStyle/>
          <a:p>
            <a:pPr algn="ctr"/>
            <a:r>
              <a:rPr lang="en-IN" sz="2800" b="1" dirty="0" smtClean="0">
                <a:solidFill>
                  <a:srgbClr val="FF0000"/>
                </a:solidFill>
              </a:rPr>
              <a:t>Combined Series - Series Controller</a:t>
            </a:r>
          </a:p>
          <a:p>
            <a:pPr algn="ctr"/>
            <a:endParaRPr lang="en-IN" sz="2800" b="1" dirty="0" smtClean="0">
              <a:solidFill>
                <a:srgbClr val="FF0000"/>
              </a:solidFill>
            </a:endParaRPr>
          </a:p>
          <a:p>
            <a:pPr algn="just"/>
            <a:r>
              <a:rPr lang="en-IN" sz="2800" dirty="0" smtClean="0"/>
              <a:t>This could be a combination of </a:t>
            </a:r>
            <a:r>
              <a:rPr lang="en-IN" sz="2800" dirty="0" smtClean="0">
                <a:solidFill>
                  <a:srgbClr val="C00000"/>
                </a:solidFill>
              </a:rPr>
              <a:t>separate series controllers</a:t>
            </a:r>
            <a:r>
              <a:rPr lang="en-IN" sz="2800" dirty="0" smtClean="0"/>
              <a:t>, which are controlled in a coordinated manner, in </a:t>
            </a:r>
            <a:r>
              <a:rPr lang="en-IN" sz="2800" dirty="0" smtClean="0">
                <a:solidFill>
                  <a:srgbClr val="C00000"/>
                </a:solidFill>
              </a:rPr>
              <a:t>multilane transmission system</a:t>
            </a:r>
            <a:r>
              <a:rPr lang="en-IN" sz="2800" dirty="0" smtClean="0"/>
              <a:t>.</a:t>
            </a:r>
          </a:p>
          <a:p>
            <a:pPr algn="just"/>
            <a:endParaRPr lang="en-IN" sz="2800" dirty="0" smtClean="0"/>
          </a:p>
          <a:p>
            <a:pPr algn="just"/>
            <a:r>
              <a:rPr lang="en-IN" sz="2800" dirty="0" smtClean="0"/>
              <a:t> Or it could be a unified controller in which series controllers provide independent series reactive compensation for each line but also transfer real power among the lines via the power link. </a:t>
            </a:r>
          </a:p>
          <a:p>
            <a:pPr algn="just"/>
            <a:endParaRPr lang="en-IN" sz="2800" dirty="0" smtClean="0"/>
          </a:p>
          <a:p>
            <a:pPr algn="just"/>
            <a:r>
              <a:rPr lang="en-IN" sz="2800" dirty="0" smtClean="0"/>
              <a:t>The term unified means that the dc terminals of all controller converters are connected together for real power transfer.</a:t>
            </a:r>
            <a:endParaRPr lang="en-IN"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mbined series-series controllers"/>
          <p:cNvPicPr>
            <a:picLocks noChangeAspect="1" noChangeArrowheads="1"/>
          </p:cNvPicPr>
          <p:nvPr/>
        </p:nvPicPr>
        <p:blipFill>
          <a:blip r:embed="rId2"/>
          <a:srcRect/>
          <a:stretch>
            <a:fillRect/>
          </a:stretch>
        </p:blipFill>
        <p:spPr bwMode="auto">
          <a:xfrm>
            <a:off x="304800" y="1066800"/>
            <a:ext cx="7467600" cy="4200526"/>
          </a:xfrm>
          <a:prstGeom prst="rect">
            <a:avLst/>
          </a:prstGeom>
          <a:noFill/>
        </p:spPr>
      </p:pic>
      <p:sp>
        <p:nvSpPr>
          <p:cNvPr id="3" name="Rectangle 2"/>
          <p:cNvSpPr/>
          <p:nvPr/>
        </p:nvSpPr>
        <p:spPr>
          <a:xfrm>
            <a:off x="1143000" y="5486400"/>
            <a:ext cx="6629400" cy="923330"/>
          </a:xfrm>
          <a:prstGeom prst="rect">
            <a:avLst/>
          </a:prstGeom>
        </p:spPr>
        <p:txBody>
          <a:bodyPr wrap="square">
            <a:spAutoFit/>
          </a:bodyPr>
          <a:lstStyle/>
          <a:p>
            <a:r>
              <a:rPr lang="en-IN" b="1" dirty="0" smtClean="0"/>
              <a:t>Example of this controller is IPFC that balances the real and reactive power flow in the lines in order to maximize the power transmission.</a:t>
            </a:r>
            <a:endParaRPr lang="en-IN"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467600" cy="4832092"/>
          </a:xfrm>
          <a:prstGeom prst="rect">
            <a:avLst/>
          </a:prstGeom>
        </p:spPr>
        <p:txBody>
          <a:bodyPr wrap="square">
            <a:spAutoFit/>
          </a:bodyPr>
          <a:lstStyle/>
          <a:p>
            <a:pPr algn="ctr"/>
            <a:r>
              <a:rPr lang="en-IN" sz="2800" b="1" dirty="0" smtClean="0">
                <a:solidFill>
                  <a:srgbClr val="FF0000"/>
                </a:solidFill>
              </a:rPr>
              <a:t>Combined Series-Shunt Controller</a:t>
            </a:r>
          </a:p>
          <a:p>
            <a:pPr algn="ctr"/>
            <a:endParaRPr lang="en-IN" sz="2800" b="1" dirty="0" smtClean="0">
              <a:solidFill>
                <a:srgbClr val="FF0000"/>
              </a:solidFill>
            </a:endParaRPr>
          </a:p>
          <a:p>
            <a:pPr algn="just"/>
            <a:r>
              <a:rPr lang="en-IN" sz="2800" dirty="0" smtClean="0"/>
              <a:t>This could be combination of </a:t>
            </a:r>
            <a:r>
              <a:rPr lang="en-IN" sz="2800" dirty="0" smtClean="0">
                <a:solidFill>
                  <a:srgbClr val="C00000"/>
                </a:solidFill>
              </a:rPr>
              <a:t>separate shunt and series controllers,</a:t>
            </a:r>
            <a:r>
              <a:rPr lang="en-IN" sz="2800" dirty="0" smtClean="0"/>
              <a:t> which are controlled in a coordinated manner, a Unified Power Flow Controller with series and shunt elements.</a:t>
            </a:r>
          </a:p>
          <a:p>
            <a:pPr algn="just"/>
            <a:endParaRPr lang="en-IN" sz="2800" dirty="0" smtClean="0"/>
          </a:p>
          <a:p>
            <a:pPr algn="just"/>
            <a:r>
              <a:rPr lang="en-IN" sz="2800" dirty="0" smtClean="0"/>
              <a:t> Combined </a:t>
            </a:r>
            <a:r>
              <a:rPr lang="en-IN" sz="2800" dirty="0" smtClean="0">
                <a:solidFill>
                  <a:srgbClr val="C00000"/>
                </a:solidFill>
              </a:rPr>
              <a:t>shunt and series controllers inject current into the system with the shunt part of the controller and voltage in series in the line with the series part of the controller.</a:t>
            </a:r>
            <a:endParaRPr lang="en-IN" sz="2800"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mbined series-shunt FACTS controllers"/>
          <p:cNvPicPr>
            <a:picLocks noChangeAspect="1" noChangeArrowheads="1"/>
          </p:cNvPicPr>
          <p:nvPr/>
        </p:nvPicPr>
        <p:blipFill>
          <a:blip r:embed="rId3"/>
          <a:srcRect/>
          <a:stretch>
            <a:fillRect/>
          </a:stretch>
        </p:blipFill>
        <p:spPr bwMode="auto">
          <a:xfrm>
            <a:off x="533400" y="381000"/>
            <a:ext cx="8153400" cy="4724400"/>
          </a:xfrm>
          <a:prstGeom prst="rect">
            <a:avLst/>
          </a:prstGeom>
          <a:noFill/>
        </p:spPr>
      </p:pic>
      <p:sp>
        <p:nvSpPr>
          <p:cNvPr id="3" name="Rectangle 2"/>
          <p:cNvSpPr/>
          <p:nvPr/>
        </p:nvSpPr>
        <p:spPr>
          <a:xfrm>
            <a:off x="1219200" y="5410200"/>
            <a:ext cx="6781800" cy="369332"/>
          </a:xfrm>
          <a:prstGeom prst="rect">
            <a:avLst/>
          </a:prstGeom>
        </p:spPr>
        <p:txBody>
          <a:bodyPr wrap="square">
            <a:spAutoFit/>
          </a:bodyPr>
          <a:lstStyle/>
          <a:p>
            <a:r>
              <a:rPr lang="en-IN" b="1" dirty="0" smtClean="0"/>
              <a:t>Examples of these controllers include TCPST, UPFC and TCPAR.</a:t>
            </a:r>
            <a:endParaRPr lang="en-IN"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0026"/>
            <a:ext cx="8915400" cy="6111930"/>
          </a:xfrm>
          <a:prstGeom prst="rect">
            <a:avLst/>
          </a:prstGeom>
        </p:spPr>
        <p:txBody>
          <a:bodyPr wrap="square">
            <a:spAutoFit/>
          </a:bodyPr>
          <a:lstStyle/>
          <a:p>
            <a:r>
              <a:rPr lang="en-IN" sz="2400" b="1" dirty="0" smtClean="0">
                <a:solidFill>
                  <a:srgbClr val="FF0000"/>
                </a:solidFill>
              </a:rPr>
              <a:t>CONTROLLERS FOR ENHANCING POWER SYSTEM CONTROL</a:t>
            </a:r>
          </a:p>
          <a:p>
            <a:endParaRPr lang="en-IN" b="1" dirty="0" smtClean="0"/>
          </a:p>
          <a:p>
            <a:pPr>
              <a:lnSpc>
                <a:spcPts val="2880"/>
              </a:lnSpc>
              <a:buFont typeface="Arial" pitchFamily="34" charset="0"/>
              <a:buChar char="•"/>
            </a:pPr>
            <a:r>
              <a:rPr lang="en-IN" sz="2000" dirty="0" smtClean="0"/>
              <a:t>Static synchronous Compensator (STATCOM) –Controls voltage</a:t>
            </a:r>
          </a:p>
          <a:p>
            <a:pPr>
              <a:lnSpc>
                <a:spcPts val="2880"/>
              </a:lnSpc>
              <a:buFont typeface="Arial" pitchFamily="34" charset="0"/>
              <a:buChar char="•"/>
            </a:pPr>
            <a:endParaRPr lang="en-IN" sz="2000" dirty="0" smtClean="0"/>
          </a:p>
          <a:p>
            <a:pPr>
              <a:lnSpc>
                <a:spcPts val="2880"/>
              </a:lnSpc>
              <a:buFont typeface="Arial" pitchFamily="34" charset="0"/>
              <a:buChar char="•"/>
            </a:pPr>
            <a:r>
              <a:rPr lang="it-IT" sz="2000" dirty="0" smtClean="0"/>
              <a:t>Static VAR Compensator (SVC) -Controls voltage</a:t>
            </a:r>
          </a:p>
          <a:p>
            <a:pPr>
              <a:lnSpc>
                <a:spcPts val="2880"/>
              </a:lnSpc>
              <a:buFont typeface="Arial" pitchFamily="34" charset="0"/>
              <a:buChar char="•"/>
            </a:pPr>
            <a:r>
              <a:rPr lang="en-IN" sz="2000" dirty="0" smtClean="0"/>
              <a:t>Unified Power Flow Controller (UPFC)</a:t>
            </a:r>
          </a:p>
          <a:p>
            <a:pPr>
              <a:lnSpc>
                <a:spcPts val="2880"/>
              </a:lnSpc>
              <a:buFont typeface="Arial" pitchFamily="34" charset="0"/>
              <a:buChar char="•"/>
            </a:pPr>
            <a:r>
              <a:rPr lang="en-IN" sz="2000" dirty="0" smtClean="0"/>
              <a:t>Convertible Series Compensator (CSC)</a:t>
            </a:r>
          </a:p>
          <a:p>
            <a:pPr>
              <a:lnSpc>
                <a:spcPts val="2880"/>
              </a:lnSpc>
              <a:buFont typeface="Arial" pitchFamily="34" charset="0"/>
              <a:buChar char="•"/>
            </a:pPr>
            <a:r>
              <a:rPr lang="en-IN" sz="2000" dirty="0" smtClean="0"/>
              <a:t>Inter-line Power Flow Controller (IPFC)</a:t>
            </a:r>
          </a:p>
          <a:p>
            <a:pPr>
              <a:lnSpc>
                <a:spcPts val="2880"/>
              </a:lnSpc>
              <a:buFont typeface="Arial" pitchFamily="34" charset="0"/>
              <a:buChar char="•"/>
            </a:pPr>
            <a:r>
              <a:rPr lang="en-IN" sz="2000" dirty="0" smtClean="0"/>
              <a:t>Static Synchronous Series Controller (SSSC)</a:t>
            </a:r>
          </a:p>
          <a:p>
            <a:endParaRPr lang="en-IN" sz="2000" dirty="0" smtClean="0"/>
          </a:p>
          <a:p>
            <a:r>
              <a:rPr lang="en-IN" sz="2000" b="1" dirty="0" smtClean="0">
                <a:solidFill>
                  <a:schemeClr val="accent1">
                    <a:lumMod val="50000"/>
                  </a:schemeClr>
                </a:solidFill>
              </a:rPr>
              <a:t>Each of the above mentioned (and similar) controllers impact voltage, impedance, and/or angle (and power)</a:t>
            </a:r>
          </a:p>
          <a:p>
            <a:endParaRPr lang="en-IN" sz="2000" b="1" dirty="0" smtClean="0">
              <a:solidFill>
                <a:schemeClr val="accent1">
                  <a:lumMod val="50000"/>
                </a:schemeClr>
              </a:solidFill>
            </a:endParaRPr>
          </a:p>
          <a:p>
            <a:r>
              <a:rPr lang="en-IN" sz="2000" dirty="0" err="1" smtClean="0">
                <a:solidFill>
                  <a:srgbClr val="FF0000"/>
                </a:solidFill>
              </a:rPr>
              <a:t>Thyristor</a:t>
            </a:r>
            <a:r>
              <a:rPr lang="en-IN" sz="2000" dirty="0" smtClean="0">
                <a:solidFill>
                  <a:srgbClr val="FF0000"/>
                </a:solidFill>
              </a:rPr>
              <a:t> Controlled Series Compensator (TCSC) –Controls impedance</a:t>
            </a:r>
          </a:p>
          <a:p>
            <a:endParaRPr lang="en-IN" sz="2000" dirty="0" smtClean="0">
              <a:solidFill>
                <a:srgbClr val="FF0000"/>
              </a:solidFill>
            </a:endParaRPr>
          </a:p>
          <a:p>
            <a:r>
              <a:rPr lang="en-IN" sz="2000" dirty="0" err="1" smtClean="0">
                <a:solidFill>
                  <a:srgbClr val="FF0000"/>
                </a:solidFill>
              </a:rPr>
              <a:t>Thyristor</a:t>
            </a:r>
            <a:r>
              <a:rPr lang="en-IN" sz="2000" dirty="0" smtClean="0">
                <a:solidFill>
                  <a:srgbClr val="FF0000"/>
                </a:solidFill>
              </a:rPr>
              <a:t> Controlled Phase Shifting Transformer (TCPST) - Controls angle</a:t>
            </a:r>
          </a:p>
          <a:p>
            <a:endParaRPr lang="en-IN" sz="2000" dirty="0" smtClean="0">
              <a:solidFill>
                <a:srgbClr val="FF0000"/>
              </a:solidFill>
            </a:endParaRPr>
          </a:p>
          <a:p>
            <a:r>
              <a:rPr lang="en-IN" sz="2000" dirty="0" smtClean="0">
                <a:solidFill>
                  <a:srgbClr val="FF0000"/>
                </a:solidFill>
              </a:rPr>
              <a:t>Super Conducting Magnetic Energy Storage (SMES) -Controls voltage and power</a:t>
            </a:r>
            <a:endParaRPr lang="en-IN" sz="20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4031873"/>
          </a:xfrm>
          <a:prstGeom prst="rect">
            <a:avLst/>
          </a:prstGeom>
        </p:spPr>
        <p:txBody>
          <a:bodyPr wrap="square">
            <a:spAutoFit/>
          </a:bodyPr>
          <a:lstStyle/>
          <a:p>
            <a:r>
              <a:rPr lang="en-IN" sz="3200" dirty="0" smtClean="0">
                <a:solidFill>
                  <a:srgbClr val="FF0000"/>
                </a:solidFill>
              </a:rPr>
              <a:t>Depending on the power electronic devices used in the control, the FACTS controllers can be classified as</a:t>
            </a:r>
          </a:p>
          <a:p>
            <a:endParaRPr lang="en-IN" sz="3200" dirty="0" smtClean="0"/>
          </a:p>
          <a:p>
            <a:pPr marL="457200" indent="-457200">
              <a:buAutoNum type="alphaUcParenBoth"/>
            </a:pPr>
            <a:r>
              <a:rPr lang="en-IN" sz="3200" dirty="0" smtClean="0"/>
              <a:t> </a:t>
            </a:r>
            <a:r>
              <a:rPr lang="en-IN" sz="3200" dirty="0" err="1" smtClean="0"/>
              <a:t>Thyristor</a:t>
            </a:r>
            <a:r>
              <a:rPr lang="en-IN" sz="3200" dirty="0" smtClean="0"/>
              <a:t> based FACTS controller (or) Variable   impedance type</a:t>
            </a:r>
          </a:p>
          <a:p>
            <a:pPr marL="457200" indent="-457200">
              <a:buAutoNum type="alphaUcParenBoth"/>
            </a:pPr>
            <a:endParaRPr lang="en-IN" sz="3200" dirty="0" smtClean="0"/>
          </a:p>
          <a:p>
            <a:r>
              <a:rPr lang="en-IN" sz="3200" dirty="0" smtClean="0"/>
              <a:t>(B) Voltage Source Converter (VSC) -based.</a:t>
            </a:r>
            <a:endParaRPr lang="en-IN"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7696200" cy="369332"/>
          </a:xfrm>
          <a:prstGeom prst="rect">
            <a:avLst/>
          </a:prstGeom>
        </p:spPr>
        <p:txBody>
          <a:bodyPr wrap="square">
            <a:spAutoFit/>
          </a:bodyPr>
          <a:lstStyle/>
          <a:p>
            <a:r>
              <a:rPr lang="en-IN" b="1" dirty="0" smtClean="0">
                <a:solidFill>
                  <a:srgbClr val="FF0000"/>
                </a:solidFill>
              </a:rPr>
              <a:t>The variable impedance type controllers include:</a:t>
            </a:r>
            <a:endParaRPr lang="en-IN" b="1" dirty="0">
              <a:solidFill>
                <a:srgbClr val="FF0000"/>
              </a:solidFill>
            </a:endParaRPr>
          </a:p>
        </p:txBody>
      </p:sp>
      <p:sp>
        <p:nvSpPr>
          <p:cNvPr id="3" name="Rectangle 2"/>
          <p:cNvSpPr/>
          <p:nvPr/>
        </p:nvSpPr>
        <p:spPr>
          <a:xfrm>
            <a:off x="0" y="381000"/>
            <a:ext cx="8915400" cy="6971139"/>
          </a:xfrm>
          <a:prstGeom prst="rect">
            <a:avLst/>
          </a:prstGeom>
        </p:spPr>
        <p:txBody>
          <a:bodyPr wrap="square">
            <a:spAutoFit/>
          </a:bodyPr>
          <a:lstStyle/>
          <a:p>
            <a:pPr>
              <a:lnSpc>
                <a:spcPct val="150000"/>
              </a:lnSpc>
            </a:pPr>
            <a:r>
              <a:rPr lang="en-IN" dirty="0" smtClean="0"/>
              <a:t>(</a:t>
            </a:r>
            <a:r>
              <a:rPr lang="en-IN" sz="2000" dirty="0" err="1" smtClean="0"/>
              <a:t>i</a:t>
            </a:r>
            <a:r>
              <a:rPr lang="en-IN" sz="2000" dirty="0" smtClean="0"/>
              <a:t>) Static </a:t>
            </a:r>
            <a:r>
              <a:rPr lang="en-IN" sz="2000" dirty="0" err="1" smtClean="0"/>
              <a:t>Var</a:t>
            </a:r>
            <a:r>
              <a:rPr lang="en-IN" sz="2000" dirty="0" smtClean="0"/>
              <a:t> Compensator (SVC) (shunt connected)</a:t>
            </a:r>
          </a:p>
          <a:p>
            <a:pPr>
              <a:lnSpc>
                <a:spcPct val="150000"/>
              </a:lnSpc>
            </a:pPr>
            <a:r>
              <a:rPr lang="en-IN" sz="2000" dirty="0" smtClean="0"/>
              <a:t>(ii) </a:t>
            </a:r>
            <a:r>
              <a:rPr lang="en-IN" sz="2000" dirty="0" err="1" smtClean="0"/>
              <a:t>Thyristor</a:t>
            </a:r>
            <a:r>
              <a:rPr lang="en-IN" sz="2000" dirty="0" smtClean="0"/>
              <a:t> Controlled Series Capacitor or compensator (TCSC) (series connected)</a:t>
            </a:r>
          </a:p>
          <a:p>
            <a:pPr>
              <a:lnSpc>
                <a:spcPct val="150000"/>
              </a:lnSpc>
            </a:pPr>
            <a:r>
              <a:rPr lang="en-IN" sz="2000" dirty="0" smtClean="0"/>
              <a:t>(iii) </a:t>
            </a:r>
            <a:r>
              <a:rPr lang="en-IN" sz="2000" dirty="0" err="1" smtClean="0"/>
              <a:t>Thyristor</a:t>
            </a:r>
            <a:r>
              <a:rPr lang="en-IN" sz="2000" dirty="0" smtClean="0"/>
              <a:t> Controlled Phase Shifting Transformer (TCPST)</a:t>
            </a:r>
          </a:p>
          <a:p>
            <a:endParaRPr lang="en-IN" sz="2000" dirty="0" smtClean="0"/>
          </a:p>
          <a:p>
            <a:r>
              <a:rPr lang="en-IN" sz="2000" b="1" dirty="0" smtClean="0">
                <a:solidFill>
                  <a:srgbClr val="FF0000"/>
                </a:solidFill>
              </a:rPr>
              <a:t>The VSC based FACTS controllers are:</a:t>
            </a:r>
          </a:p>
          <a:p>
            <a:endParaRPr lang="en-IN" sz="2000" dirty="0" smtClean="0"/>
          </a:p>
          <a:p>
            <a:pPr>
              <a:lnSpc>
                <a:spcPct val="150000"/>
              </a:lnSpc>
            </a:pPr>
            <a:r>
              <a:rPr lang="en-IN" sz="2000" dirty="0" smtClean="0"/>
              <a:t>(</a:t>
            </a:r>
            <a:r>
              <a:rPr lang="en-IN" sz="2000" dirty="0" err="1" smtClean="0"/>
              <a:t>i</a:t>
            </a:r>
            <a:r>
              <a:rPr lang="en-IN" sz="2000" dirty="0" smtClean="0"/>
              <a:t>) Static synchronous Compensator (STATCOM) (shunt connected)</a:t>
            </a:r>
          </a:p>
          <a:p>
            <a:pPr>
              <a:lnSpc>
                <a:spcPct val="150000"/>
              </a:lnSpc>
            </a:pPr>
            <a:r>
              <a:rPr lang="en-IN" sz="2000" dirty="0" smtClean="0"/>
              <a:t>(ii) Static Synchronous Series Compensator (SSSC) (series connected)</a:t>
            </a:r>
          </a:p>
          <a:p>
            <a:pPr>
              <a:lnSpc>
                <a:spcPct val="150000"/>
              </a:lnSpc>
            </a:pPr>
            <a:r>
              <a:rPr lang="en-IN" sz="2000" dirty="0" smtClean="0"/>
              <a:t>(iii) Interline Power Flow Controller (IPFC) (combined series-series)</a:t>
            </a:r>
          </a:p>
          <a:p>
            <a:pPr>
              <a:lnSpc>
                <a:spcPct val="150000"/>
              </a:lnSpc>
            </a:pPr>
            <a:r>
              <a:rPr lang="en-IN" sz="2000" dirty="0" smtClean="0"/>
              <a:t>(iv) Unified Power Flow Controller (UPFC) (combined shunt-series)</a:t>
            </a:r>
          </a:p>
          <a:p>
            <a:pPr>
              <a:lnSpc>
                <a:spcPct val="150000"/>
              </a:lnSpc>
            </a:pPr>
            <a:r>
              <a:rPr lang="en-IN" sz="2000" dirty="0" smtClean="0"/>
              <a:t>Some of the special purpose FACTS controllers are</a:t>
            </a:r>
          </a:p>
          <a:p>
            <a:pPr>
              <a:lnSpc>
                <a:spcPct val="150000"/>
              </a:lnSpc>
            </a:pPr>
            <a:r>
              <a:rPr lang="en-IN" sz="2000" dirty="0" smtClean="0"/>
              <a:t>(a) </a:t>
            </a:r>
            <a:r>
              <a:rPr lang="en-IN" sz="2000" dirty="0" err="1" smtClean="0"/>
              <a:t>Thyristor</a:t>
            </a:r>
            <a:r>
              <a:rPr lang="en-IN" sz="2000" dirty="0" smtClean="0"/>
              <a:t> Controller Braking Resistor (TCBR)</a:t>
            </a:r>
          </a:p>
          <a:p>
            <a:pPr>
              <a:lnSpc>
                <a:spcPct val="150000"/>
              </a:lnSpc>
            </a:pPr>
            <a:r>
              <a:rPr lang="en-IN" sz="2000" dirty="0" smtClean="0"/>
              <a:t>(b) </a:t>
            </a:r>
            <a:r>
              <a:rPr lang="en-IN" sz="2000" dirty="0" err="1" smtClean="0"/>
              <a:t>Thyristor</a:t>
            </a:r>
            <a:r>
              <a:rPr lang="en-IN" sz="2000" dirty="0" smtClean="0"/>
              <a:t> Controlled Voltage Limiter (TCVL)</a:t>
            </a:r>
          </a:p>
          <a:p>
            <a:pPr>
              <a:lnSpc>
                <a:spcPct val="150000"/>
              </a:lnSpc>
            </a:pPr>
            <a:r>
              <a:rPr lang="en-IN" sz="2000" dirty="0" smtClean="0"/>
              <a:t>(c) </a:t>
            </a:r>
            <a:r>
              <a:rPr lang="en-IN" sz="2000" dirty="0" err="1" smtClean="0"/>
              <a:t>Thyristor</a:t>
            </a:r>
            <a:r>
              <a:rPr lang="en-IN" sz="2000" dirty="0" smtClean="0"/>
              <a:t> Controlled Voltage Regulator (TCVR)</a:t>
            </a:r>
          </a:p>
          <a:p>
            <a:pPr>
              <a:lnSpc>
                <a:spcPct val="150000"/>
              </a:lnSpc>
            </a:pPr>
            <a:r>
              <a:rPr lang="en-IN" sz="2000" dirty="0" smtClean="0"/>
              <a:t>(d) </a:t>
            </a:r>
            <a:r>
              <a:rPr lang="en-IN" sz="2000" dirty="0" err="1" smtClean="0"/>
              <a:t>Interphase</a:t>
            </a:r>
            <a:r>
              <a:rPr lang="en-IN" sz="2000" dirty="0" smtClean="0"/>
              <a:t> Power Controller (IPC)</a:t>
            </a:r>
          </a:p>
          <a:p>
            <a:pPr>
              <a:lnSpc>
                <a:spcPct val="150000"/>
              </a:lnSpc>
            </a:pP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458200" cy="6247864"/>
          </a:xfrm>
          <a:prstGeom prst="rect">
            <a:avLst/>
          </a:prstGeom>
        </p:spPr>
        <p:txBody>
          <a:bodyPr wrap="square">
            <a:spAutoFit/>
          </a:bodyPr>
          <a:lstStyle/>
          <a:p>
            <a:r>
              <a:rPr lang="en-IN" sz="3200" dirty="0" smtClean="0"/>
              <a:t>The FACTS controllers based on VSC have several advantages over the variable impedance type.</a:t>
            </a:r>
          </a:p>
          <a:p>
            <a:pPr algn="just">
              <a:lnSpc>
                <a:spcPct val="150000"/>
              </a:lnSpc>
            </a:pPr>
            <a:r>
              <a:rPr lang="en-IN" sz="2800" dirty="0" smtClean="0"/>
              <a:t>For example, </a:t>
            </a:r>
          </a:p>
          <a:p>
            <a:pPr algn="just">
              <a:lnSpc>
                <a:spcPct val="150000"/>
              </a:lnSpc>
              <a:buFont typeface="Arial" pitchFamily="34" charset="0"/>
              <a:buChar char="•"/>
            </a:pPr>
            <a:r>
              <a:rPr lang="en-IN" sz="2800" dirty="0" smtClean="0"/>
              <a:t>a </a:t>
            </a:r>
            <a:r>
              <a:rPr lang="en-IN" sz="2800" dirty="0" smtClean="0">
                <a:solidFill>
                  <a:srgbClr val="FF0000"/>
                </a:solidFill>
              </a:rPr>
              <a:t>STATCOM is much more compact than a SVC </a:t>
            </a:r>
            <a:r>
              <a:rPr lang="en-IN" sz="2800" dirty="0" smtClean="0"/>
              <a:t>for similar rating and is technically superior. </a:t>
            </a:r>
          </a:p>
          <a:p>
            <a:pPr algn="just">
              <a:lnSpc>
                <a:spcPct val="150000"/>
              </a:lnSpc>
              <a:buFont typeface="Arial" pitchFamily="34" charset="0"/>
              <a:buChar char="•"/>
            </a:pPr>
            <a:r>
              <a:rPr lang="en-IN" sz="2800" dirty="0" smtClean="0"/>
              <a:t>It can </a:t>
            </a:r>
            <a:r>
              <a:rPr lang="en-IN" sz="2800" dirty="0" smtClean="0">
                <a:solidFill>
                  <a:srgbClr val="FF0000"/>
                </a:solidFill>
              </a:rPr>
              <a:t>supply</a:t>
            </a:r>
            <a:r>
              <a:rPr lang="en-IN" sz="2800" dirty="0" smtClean="0"/>
              <a:t> required </a:t>
            </a:r>
            <a:r>
              <a:rPr lang="en-IN" sz="2800" dirty="0" smtClean="0">
                <a:solidFill>
                  <a:srgbClr val="FF0000"/>
                </a:solidFill>
              </a:rPr>
              <a:t>reactive current even at low values of the bus voltage</a:t>
            </a:r>
            <a:r>
              <a:rPr lang="en-IN" sz="2800" dirty="0" smtClean="0"/>
              <a:t> and can be designed to have in built short term overload capability. </a:t>
            </a:r>
          </a:p>
          <a:p>
            <a:pPr algn="just">
              <a:lnSpc>
                <a:spcPct val="150000"/>
              </a:lnSpc>
              <a:buFont typeface="Arial" pitchFamily="34" charset="0"/>
              <a:buChar char="•"/>
            </a:pPr>
            <a:r>
              <a:rPr lang="en-IN" sz="2800" dirty="0" smtClean="0"/>
              <a:t>Also, </a:t>
            </a:r>
            <a:r>
              <a:rPr lang="en-IN" sz="2800" dirty="0" smtClean="0">
                <a:solidFill>
                  <a:srgbClr val="FF0000"/>
                </a:solidFill>
              </a:rPr>
              <a:t>a STATCOM can supply active power if it has an energy source or large energy storage </a:t>
            </a:r>
            <a:r>
              <a:rPr lang="en-IN" sz="2800" dirty="0" smtClean="0"/>
              <a:t>at its DC terminals.</a:t>
            </a:r>
            <a:endParaRPr lang="en-IN"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05800" cy="6740307"/>
          </a:xfrm>
          <a:prstGeom prst="rect">
            <a:avLst/>
          </a:prstGeom>
        </p:spPr>
        <p:txBody>
          <a:bodyPr wrap="square">
            <a:spAutoFit/>
          </a:bodyPr>
          <a:lstStyle/>
          <a:p>
            <a:pPr algn="just">
              <a:lnSpc>
                <a:spcPct val="150000"/>
              </a:lnSpc>
            </a:pPr>
            <a:r>
              <a:rPr lang="en-IN" sz="2400" dirty="0" smtClean="0"/>
              <a:t>The only drawback with VSC based controllers is the requirement of using </a:t>
            </a:r>
            <a:r>
              <a:rPr lang="en-IN" sz="2400" dirty="0" smtClean="0">
                <a:solidFill>
                  <a:srgbClr val="FF0000"/>
                </a:solidFill>
              </a:rPr>
              <a:t>self commutating power semiconductor devices </a:t>
            </a:r>
            <a:r>
              <a:rPr lang="en-IN" sz="2400" dirty="0" smtClean="0"/>
              <a:t>such as Gate Turn-off (GTO) </a:t>
            </a:r>
            <a:r>
              <a:rPr lang="en-IN" sz="2400" dirty="0" err="1" smtClean="0"/>
              <a:t>thyristors</a:t>
            </a:r>
            <a:r>
              <a:rPr lang="en-IN" sz="2400" dirty="0" smtClean="0"/>
              <a:t>, Insulated Gate Bipolar Transistors (IGBT), Integrated Gate Commutated </a:t>
            </a:r>
            <a:r>
              <a:rPr lang="en-IN" sz="2400" dirty="0" err="1" smtClean="0"/>
              <a:t>Thyristors</a:t>
            </a:r>
            <a:r>
              <a:rPr lang="en-IN" sz="2400" dirty="0" smtClean="0"/>
              <a:t> (IGCT). </a:t>
            </a:r>
          </a:p>
          <a:p>
            <a:pPr algn="just">
              <a:lnSpc>
                <a:spcPct val="150000"/>
              </a:lnSpc>
            </a:pPr>
            <a:endParaRPr lang="en-IN" sz="2400" dirty="0" smtClean="0"/>
          </a:p>
          <a:p>
            <a:pPr algn="just">
              <a:lnSpc>
                <a:spcPct val="150000"/>
              </a:lnSpc>
            </a:pPr>
            <a:r>
              <a:rPr lang="en-IN" sz="2400" dirty="0" err="1" smtClean="0"/>
              <a:t>Thyristors</a:t>
            </a:r>
            <a:r>
              <a:rPr lang="en-IN" sz="2400" dirty="0" smtClean="0"/>
              <a:t> do not have this capability and cannot be used although they are available in higher voltage ratings and tend to be cheaper with reduced losses. However, the technical advantages with VSC based controllers coupled with emerging power semiconductor devices using silicon carbide technology are expected to lead to the wide spread use of VSC based controllers in future.</a:t>
            </a:r>
            <a:endParaRPr lang="en-IN"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610600" cy="6494085"/>
          </a:xfrm>
          <a:prstGeom prst="rect">
            <a:avLst/>
          </a:prstGeom>
        </p:spPr>
        <p:txBody>
          <a:bodyPr wrap="square">
            <a:spAutoFit/>
          </a:bodyPr>
          <a:lstStyle/>
          <a:p>
            <a:pPr algn="just">
              <a:buFont typeface="Arial" pitchFamily="34" charset="0"/>
              <a:buChar char="•"/>
            </a:pPr>
            <a:r>
              <a:rPr lang="en-IN" sz="3200" dirty="0" smtClean="0"/>
              <a:t>An adjustable series capacitor controls the power flow </a:t>
            </a:r>
          </a:p>
          <a:p>
            <a:pPr algn="just"/>
            <a:endParaRPr lang="en-IN" sz="3200" dirty="0" smtClean="0"/>
          </a:p>
          <a:p>
            <a:pPr algn="just">
              <a:buFont typeface="Arial" pitchFamily="34" charset="0"/>
              <a:buChar char="•"/>
            </a:pPr>
            <a:r>
              <a:rPr lang="en-IN" sz="3200" dirty="0" smtClean="0"/>
              <a:t>Mechanically switched series capacitor is limited by wear and tear.</a:t>
            </a:r>
          </a:p>
          <a:p>
            <a:endParaRPr lang="en-IN" sz="3200" dirty="0" smtClean="0"/>
          </a:p>
          <a:p>
            <a:pPr>
              <a:buFont typeface="Arial" pitchFamily="34" charset="0"/>
              <a:buChar char="•"/>
            </a:pPr>
            <a:r>
              <a:rPr lang="en-IN" sz="3200" dirty="0" smtClean="0"/>
              <a:t>A series capacitor in a line may lead to sub-synchronous resonance.</a:t>
            </a:r>
          </a:p>
          <a:p>
            <a:endParaRPr lang="en-IN" sz="3200" dirty="0" smtClean="0"/>
          </a:p>
          <a:p>
            <a:pPr algn="just">
              <a:buFont typeface="Arial" pitchFamily="34" charset="0"/>
              <a:buChar char="•"/>
            </a:pPr>
            <a:r>
              <a:rPr lang="en-IN" sz="3200" dirty="0" smtClean="0"/>
              <a:t>This occurs when mechanical resonance frequencies of the shaft of a multiple turbine generator unit coincides with 50Hz minus the</a:t>
            </a:r>
          </a:p>
          <a:p>
            <a:pPr algn="just"/>
            <a:r>
              <a:rPr lang="en-IN" sz="3200" dirty="0" smtClean="0"/>
              <a:t>electrical frequency of the line.</a:t>
            </a:r>
            <a:endParaRPr lang="en-IN"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839200" cy="461665"/>
          </a:xfrm>
          <a:prstGeom prst="rect">
            <a:avLst/>
          </a:prstGeom>
        </p:spPr>
        <p:txBody>
          <a:bodyPr wrap="square">
            <a:spAutoFit/>
          </a:bodyPr>
          <a:lstStyle/>
          <a:p>
            <a:r>
              <a:rPr lang="en-IN" sz="2400" b="1" dirty="0" smtClean="0">
                <a:solidFill>
                  <a:srgbClr val="FF0000"/>
                </a:solidFill>
              </a:rPr>
              <a:t>Voltage Source Converter Based Controllers - An Introduction</a:t>
            </a:r>
            <a:endParaRPr lang="en-IN" sz="2400" b="1" dirty="0">
              <a:solidFill>
                <a:srgbClr val="FF0000"/>
              </a:solidFill>
            </a:endParaRPr>
          </a:p>
        </p:txBody>
      </p:sp>
      <p:sp>
        <p:nvSpPr>
          <p:cNvPr id="3" name="Rectangle 2"/>
          <p:cNvSpPr/>
          <p:nvPr/>
        </p:nvSpPr>
        <p:spPr>
          <a:xfrm>
            <a:off x="533400" y="990600"/>
            <a:ext cx="3551934" cy="461665"/>
          </a:xfrm>
          <a:prstGeom prst="rect">
            <a:avLst/>
          </a:prstGeom>
        </p:spPr>
        <p:txBody>
          <a:bodyPr wrap="none">
            <a:spAutoFit/>
          </a:bodyPr>
          <a:lstStyle/>
          <a:p>
            <a:r>
              <a:rPr lang="en-IN" sz="2400" dirty="0" smtClean="0"/>
              <a:t>Shunt connected STATCOM</a:t>
            </a:r>
            <a:endParaRPr lang="en-IN" sz="2400" dirty="0"/>
          </a:p>
        </p:txBody>
      </p:sp>
      <p:pic>
        <p:nvPicPr>
          <p:cNvPr id="1026" name="Picture 2"/>
          <p:cNvPicPr>
            <a:picLocks noChangeAspect="1" noChangeArrowheads="1"/>
          </p:cNvPicPr>
          <p:nvPr/>
        </p:nvPicPr>
        <p:blipFill>
          <a:blip r:embed="rId2"/>
          <a:srcRect/>
          <a:stretch>
            <a:fillRect/>
          </a:stretch>
        </p:blipFill>
        <p:spPr bwMode="auto">
          <a:xfrm>
            <a:off x="762000" y="1600200"/>
            <a:ext cx="1676400" cy="2362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15000" y="1524000"/>
            <a:ext cx="2533650" cy="1990725"/>
          </a:xfrm>
          <a:prstGeom prst="rect">
            <a:avLst/>
          </a:prstGeom>
          <a:noFill/>
          <a:ln w="9525">
            <a:noFill/>
            <a:miter lim="800000"/>
            <a:headEnd/>
            <a:tailEnd/>
          </a:ln>
          <a:effectLst/>
        </p:spPr>
      </p:pic>
      <p:sp>
        <p:nvSpPr>
          <p:cNvPr id="6" name="Rectangle 5"/>
          <p:cNvSpPr/>
          <p:nvPr/>
        </p:nvSpPr>
        <p:spPr>
          <a:xfrm>
            <a:off x="5638800" y="990600"/>
            <a:ext cx="2967992" cy="461665"/>
          </a:xfrm>
          <a:prstGeom prst="rect">
            <a:avLst/>
          </a:prstGeom>
        </p:spPr>
        <p:txBody>
          <a:bodyPr wrap="none">
            <a:spAutoFit/>
          </a:bodyPr>
          <a:lstStyle/>
          <a:p>
            <a:r>
              <a:rPr lang="en-IN" sz="2400" dirty="0" smtClean="0"/>
              <a:t>Series connected SSSC</a:t>
            </a:r>
            <a:endParaRPr lang="en-IN" sz="2400" dirty="0"/>
          </a:p>
        </p:txBody>
      </p:sp>
      <p:pic>
        <p:nvPicPr>
          <p:cNvPr id="1028" name="Picture 4"/>
          <p:cNvPicPr>
            <a:picLocks noChangeAspect="1" noChangeArrowheads="1"/>
          </p:cNvPicPr>
          <p:nvPr/>
        </p:nvPicPr>
        <p:blipFill>
          <a:blip r:embed="rId4"/>
          <a:srcRect/>
          <a:stretch>
            <a:fillRect/>
          </a:stretch>
        </p:blipFill>
        <p:spPr bwMode="auto">
          <a:xfrm>
            <a:off x="3276600" y="4648200"/>
            <a:ext cx="2847975" cy="1514475"/>
          </a:xfrm>
          <a:prstGeom prst="rect">
            <a:avLst/>
          </a:prstGeom>
          <a:noFill/>
          <a:ln w="9525">
            <a:noFill/>
            <a:miter lim="800000"/>
            <a:headEnd/>
            <a:tailEnd/>
          </a:ln>
          <a:effectLst/>
        </p:spPr>
      </p:pic>
      <p:sp>
        <p:nvSpPr>
          <p:cNvPr id="8" name="Rectangle 7"/>
          <p:cNvSpPr/>
          <p:nvPr/>
        </p:nvSpPr>
        <p:spPr>
          <a:xfrm>
            <a:off x="3200400" y="3810000"/>
            <a:ext cx="3856312" cy="461665"/>
          </a:xfrm>
          <a:prstGeom prst="rect">
            <a:avLst/>
          </a:prstGeom>
        </p:spPr>
        <p:txBody>
          <a:bodyPr wrap="none">
            <a:spAutoFit/>
          </a:bodyPr>
          <a:lstStyle/>
          <a:p>
            <a:r>
              <a:rPr lang="en-IN" sz="2400" dirty="0" smtClean="0"/>
              <a:t>Unified Power flow controller</a:t>
            </a:r>
            <a:endParaRPr lang="en-IN"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52600" y="1295400"/>
            <a:ext cx="4848225" cy="3467100"/>
          </a:xfrm>
          <a:prstGeom prst="rect">
            <a:avLst/>
          </a:prstGeom>
          <a:noFill/>
          <a:ln w="9525">
            <a:noFill/>
            <a:miter lim="800000"/>
            <a:headEnd/>
            <a:tailEnd/>
          </a:ln>
          <a:effectLst/>
        </p:spPr>
      </p:pic>
      <p:sp>
        <p:nvSpPr>
          <p:cNvPr id="3" name="Rectangle 2"/>
          <p:cNvSpPr/>
          <p:nvPr/>
        </p:nvSpPr>
        <p:spPr>
          <a:xfrm>
            <a:off x="609600" y="304800"/>
            <a:ext cx="3674980" cy="461665"/>
          </a:xfrm>
          <a:prstGeom prst="rect">
            <a:avLst/>
          </a:prstGeom>
        </p:spPr>
        <p:txBody>
          <a:bodyPr wrap="none">
            <a:spAutoFit/>
          </a:bodyPr>
          <a:lstStyle/>
          <a:p>
            <a:r>
              <a:rPr lang="en-IN" sz="2400" dirty="0" smtClean="0">
                <a:solidFill>
                  <a:srgbClr val="FF0000"/>
                </a:solidFill>
              </a:rPr>
              <a:t>A three phase, six pulse VSC</a:t>
            </a:r>
            <a:endParaRPr lang="en-IN" sz="2400" dirty="0">
              <a:solidFill>
                <a:srgbClr val="FF0000"/>
              </a:solidFill>
            </a:endParaRPr>
          </a:p>
        </p:txBody>
      </p:sp>
      <p:sp>
        <p:nvSpPr>
          <p:cNvPr id="4" name="Rectangle 3"/>
          <p:cNvSpPr/>
          <p:nvPr/>
        </p:nvSpPr>
        <p:spPr>
          <a:xfrm>
            <a:off x="990600" y="5103674"/>
            <a:ext cx="7696200" cy="1200329"/>
          </a:xfrm>
          <a:prstGeom prst="rect">
            <a:avLst/>
          </a:prstGeom>
        </p:spPr>
        <p:txBody>
          <a:bodyPr wrap="square">
            <a:spAutoFit/>
          </a:bodyPr>
          <a:lstStyle/>
          <a:p>
            <a:pPr algn="just"/>
            <a:r>
              <a:rPr lang="en-IN" b="1" dirty="0" smtClean="0"/>
              <a:t>The Phase Lock Loop (PLL) ensures that the sinusoidal component of the injected voltage is synchronized (matching in frequency and required phase angle) with the voltage of the AC bus to which VSC is connected through an inductor.</a:t>
            </a:r>
            <a:endParaRPr lang="en-IN"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6934200" cy="3139321"/>
          </a:xfrm>
          <a:prstGeom prst="rect">
            <a:avLst/>
          </a:prstGeom>
        </p:spPr>
        <p:txBody>
          <a:bodyPr wrap="square">
            <a:spAutoFit/>
          </a:bodyPr>
          <a:lstStyle/>
          <a:p>
            <a:r>
              <a:rPr lang="en-IN" b="1" dirty="0" smtClean="0"/>
              <a:t>Basic Concept of Current Source Converters (CSC)</a:t>
            </a:r>
          </a:p>
          <a:p>
            <a:r>
              <a:rPr lang="en-IN" b="1" dirty="0" smtClean="0"/>
              <a:t>Current Source Converter </a:t>
            </a:r>
          </a:p>
          <a:p>
            <a:r>
              <a:rPr lang="en-IN" dirty="0" smtClean="0"/>
              <a:t/>
            </a:r>
            <a:br>
              <a:rPr lang="en-IN" dirty="0" smtClean="0"/>
            </a:br>
            <a:r>
              <a:rPr lang="en-IN" dirty="0" smtClean="0"/>
              <a:t>In current source converter, dc current flows only in one direction and the power reversal takes place by reversal of dc voltage.</a:t>
            </a:r>
          </a:p>
          <a:p>
            <a:endParaRPr lang="en-IN" dirty="0" smtClean="0"/>
          </a:p>
          <a:p>
            <a:r>
              <a:rPr lang="en-IN" dirty="0" smtClean="0"/>
              <a:t>It differs from voltage source converter in which dc voltage has only one polarity and power reversal take place by reversal of dc current.</a:t>
            </a:r>
          </a:p>
          <a:p>
            <a:endParaRPr lang="en-IN" dirty="0" smtClean="0"/>
          </a:p>
          <a:p>
            <a:r>
              <a:rPr lang="en-IN" dirty="0" smtClean="0"/>
              <a:t>A current source converter is as shown in fig. 1. It may be based on diodes conventional </a:t>
            </a:r>
            <a:r>
              <a:rPr lang="en-IN" dirty="0" err="1" smtClean="0"/>
              <a:t>thyristors</a:t>
            </a:r>
            <a:r>
              <a:rPr lang="en-IN" dirty="0" smtClean="0"/>
              <a:t> or the turn-off devices.</a:t>
            </a:r>
            <a:endParaRPr lang="en-IN" dirty="0"/>
          </a:p>
        </p:txBody>
      </p:sp>
      <p:pic>
        <p:nvPicPr>
          <p:cNvPr id="1026" name="Picture 2" descr="Current source converter"/>
          <p:cNvPicPr>
            <a:picLocks noChangeAspect="1" noChangeArrowheads="1"/>
          </p:cNvPicPr>
          <p:nvPr/>
        </p:nvPicPr>
        <p:blipFill>
          <a:blip r:embed="rId2"/>
          <a:srcRect/>
          <a:stretch>
            <a:fillRect/>
          </a:stretch>
        </p:blipFill>
        <p:spPr bwMode="auto">
          <a:xfrm>
            <a:off x="457200" y="3810000"/>
            <a:ext cx="7467600" cy="20383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iode converter"/>
          <p:cNvPicPr>
            <a:picLocks noChangeAspect="1" noChangeArrowheads="1"/>
          </p:cNvPicPr>
          <p:nvPr/>
        </p:nvPicPr>
        <p:blipFill>
          <a:blip r:embed="rId2"/>
          <a:srcRect/>
          <a:stretch>
            <a:fillRect/>
          </a:stretch>
        </p:blipFill>
        <p:spPr bwMode="auto">
          <a:xfrm>
            <a:off x="1219200" y="685800"/>
            <a:ext cx="7315200" cy="3200400"/>
          </a:xfrm>
          <a:prstGeom prst="rect">
            <a:avLst/>
          </a:prstGeom>
          <a:noFill/>
        </p:spPr>
      </p:pic>
      <p:sp>
        <p:nvSpPr>
          <p:cNvPr id="3" name="Rectangle 2"/>
          <p:cNvSpPr/>
          <p:nvPr/>
        </p:nvSpPr>
        <p:spPr>
          <a:xfrm>
            <a:off x="609600" y="381000"/>
            <a:ext cx="1809919" cy="369332"/>
          </a:xfrm>
          <a:prstGeom prst="rect">
            <a:avLst/>
          </a:prstGeom>
        </p:spPr>
        <p:txBody>
          <a:bodyPr wrap="none">
            <a:spAutoFit/>
          </a:bodyPr>
          <a:lstStyle/>
          <a:p>
            <a:r>
              <a:rPr lang="en-IN" b="1" dirty="0" smtClean="0"/>
              <a:t>Diode Converter:</a:t>
            </a:r>
            <a:endParaRPr lang="en-IN" b="1" dirty="0"/>
          </a:p>
        </p:txBody>
      </p:sp>
      <p:pic>
        <p:nvPicPr>
          <p:cNvPr id="37892" name="Picture 4" descr="Line Commutated converter"/>
          <p:cNvPicPr>
            <a:picLocks noChangeAspect="1" noChangeArrowheads="1"/>
          </p:cNvPicPr>
          <p:nvPr/>
        </p:nvPicPr>
        <p:blipFill>
          <a:blip r:embed="rId3"/>
          <a:srcRect/>
          <a:stretch>
            <a:fillRect/>
          </a:stretch>
        </p:blipFill>
        <p:spPr bwMode="auto">
          <a:xfrm>
            <a:off x="1676400" y="4114800"/>
            <a:ext cx="7086600" cy="2238376"/>
          </a:xfrm>
          <a:prstGeom prst="rect">
            <a:avLst/>
          </a:prstGeom>
          <a:noFill/>
        </p:spPr>
      </p:pic>
      <p:sp>
        <p:nvSpPr>
          <p:cNvPr id="5" name="Rectangle 4"/>
          <p:cNvSpPr/>
          <p:nvPr/>
        </p:nvSpPr>
        <p:spPr>
          <a:xfrm>
            <a:off x="762000" y="3810000"/>
            <a:ext cx="2940870" cy="369332"/>
          </a:xfrm>
          <a:prstGeom prst="rect">
            <a:avLst/>
          </a:prstGeom>
        </p:spPr>
        <p:txBody>
          <a:bodyPr wrap="none">
            <a:spAutoFit/>
          </a:bodyPr>
          <a:lstStyle/>
          <a:p>
            <a:r>
              <a:rPr lang="en-IN" b="1" dirty="0" smtClean="0"/>
              <a:t>Line Commutated Converter:</a:t>
            </a:r>
            <a:endParaRPr lang="en-IN"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elf commutated converter"/>
          <p:cNvPicPr>
            <a:picLocks noChangeAspect="1" noChangeArrowheads="1"/>
          </p:cNvPicPr>
          <p:nvPr/>
        </p:nvPicPr>
        <p:blipFill>
          <a:blip r:embed="rId2"/>
          <a:srcRect/>
          <a:stretch>
            <a:fillRect/>
          </a:stretch>
        </p:blipFill>
        <p:spPr bwMode="auto">
          <a:xfrm>
            <a:off x="1143000" y="1600200"/>
            <a:ext cx="6629400" cy="2809875"/>
          </a:xfrm>
          <a:prstGeom prst="rect">
            <a:avLst/>
          </a:prstGeom>
          <a:noFill/>
        </p:spPr>
      </p:pic>
      <p:sp>
        <p:nvSpPr>
          <p:cNvPr id="3" name="Rectangle 2"/>
          <p:cNvSpPr/>
          <p:nvPr/>
        </p:nvSpPr>
        <p:spPr>
          <a:xfrm>
            <a:off x="914400" y="381000"/>
            <a:ext cx="2902398" cy="369332"/>
          </a:xfrm>
          <a:prstGeom prst="rect">
            <a:avLst/>
          </a:prstGeom>
        </p:spPr>
        <p:txBody>
          <a:bodyPr wrap="none">
            <a:spAutoFit/>
          </a:bodyPr>
          <a:lstStyle/>
          <a:p>
            <a:r>
              <a:rPr lang="en-IN" b="1" dirty="0" smtClean="0"/>
              <a:t>Self Commutated Converter:</a:t>
            </a:r>
            <a:endParaRPr lang="en-IN" b="1" dirty="0"/>
          </a:p>
        </p:txBody>
      </p:sp>
      <p:sp>
        <p:nvSpPr>
          <p:cNvPr id="4" name="Rectangle 3"/>
          <p:cNvSpPr/>
          <p:nvPr/>
        </p:nvSpPr>
        <p:spPr>
          <a:xfrm>
            <a:off x="1371600" y="4572000"/>
            <a:ext cx="7086600" cy="1754326"/>
          </a:xfrm>
          <a:prstGeom prst="rect">
            <a:avLst/>
          </a:prstGeom>
        </p:spPr>
        <p:txBody>
          <a:bodyPr wrap="square">
            <a:spAutoFit/>
          </a:bodyPr>
          <a:lstStyle/>
          <a:p>
            <a:r>
              <a:rPr lang="en-IN" dirty="0" smtClean="0"/>
              <a:t>Fig. shows a self-commutated converter which is based on turn-off devices such as GTOs, IGBTs etc.</a:t>
            </a:r>
          </a:p>
          <a:p>
            <a:r>
              <a:rPr lang="en-IN" dirty="0" smtClean="0"/>
              <a:t>In this converter commutation of current from the valve to valve takes place with the turn off action of the device.</a:t>
            </a:r>
          </a:p>
          <a:p>
            <a:r>
              <a:rPr lang="en-IN" dirty="0" smtClean="0"/>
              <a:t>This converter can control power in either direction and also supply or consume reactive power as well.</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219200" y="1295400"/>
            <a:ext cx="6762750" cy="4229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724400" y="762000"/>
            <a:ext cx="3810000" cy="685800"/>
          </a:xfrm>
          <a:prstGeom prst="rect">
            <a:avLst/>
          </a:prstGeom>
          <a:noFill/>
          <a:ln w="9525">
            <a:noFill/>
            <a:miter lim="800000"/>
            <a:headEnd/>
            <a:tailEnd/>
          </a:ln>
          <a:effectLst/>
        </p:spPr>
      </p:pic>
      <p:sp>
        <p:nvSpPr>
          <p:cNvPr id="7" name="Rectangle 6"/>
          <p:cNvSpPr/>
          <p:nvPr/>
        </p:nvSpPr>
        <p:spPr>
          <a:xfrm>
            <a:off x="1600200" y="5943600"/>
            <a:ext cx="3873176" cy="369332"/>
          </a:xfrm>
          <a:prstGeom prst="rect">
            <a:avLst/>
          </a:prstGeom>
        </p:spPr>
        <p:txBody>
          <a:bodyPr wrap="none">
            <a:spAutoFit/>
          </a:bodyPr>
          <a:lstStyle/>
          <a:p>
            <a:r>
              <a:rPr lang="en-IN" dirty="0" smtClean="0"/>
              <a:t>A capacitor to provide stiff D.C. Voltage </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304800"/>
            <a:ext cx="6477000" cy="6096000"/>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5943600" y="533400"/>
            <a:ext cx="32004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0"/>
            <a:ext cx="84582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457200"/>
            <a:ext cx="6096000" cy="523220"/>
          </a:xfrm>
          <a:prstGeom prst="rect">
            <a:avLst/>
          </a:prstGeom>
        </p:spPr>
        <p:txBody>
          <a:bodyPr wrap="square">
            <a:spAutoFit/>
          </a:bodyPr>
          <a:lstStyle/>
          <a:p>
            <a:r>
              <a:rPr lang="en-IN" sz="2800" dirty="0" smtClean="0"/>
              <a:t>Three Phase Full Wave Bridge Converters </a:t>
            </a:r>
            <a:endParaRPr lang="en-IN" sz="2800" dirty="0"/>
          </a:p>
        </p:txBody>
      </p:sp>
      <p:pic>
        <p:nvPicPr>
          <p:cNvPr id="4099" name="Picture 3"/>
          <p:cNvPicPr>
            <a:picLocks noChangeAspect="1" noChangeArrowheads="1"/>
          </p:cNvPicPr>
          <p:nvPr/>
        </p:nvPicPr>
        <p:blipFill>
          <a:blip r:embed="rId2"/>
          <a:srcRect/>
          <a:stretch>
            <a:fillRect/>
          </a:stretch>
        </p:blipFill>
        <p:spPr bwMode="auto">
          <a:xfrm>
            <a:off x="809625" y="1271588"/>
            <a:ext cx="7524750" cy="431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33400" y="228600"/>
            <a:ext cx="8077199"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924800" cy="5386090"/>
          </a:xfrm>
          <a:prstGeom prst="rect">
            <a:avLst/>
          </a:prstGeom>
        </p:spPr>
        <p:txBody>
          <a:bodyPr wrap="square">
            <a:spAutoFit/>
          </a:bodyPr>
          <a:lstStyle/>
          <a:p>
            <a:r>
              <a:rPr lang="en-IN" sz="3200" dirty="0" smtClean="0">
                <a:solidFill>
                  <a:srgbClr val="FF0000"/>
                </a:solidFill>
              </a:rPr>
              <a:t>If series capacitor is Thyristor controlled </a:t>
            </a:r>
          </a:p>
          <a:p>
            <a:endParaRPr lang="en-IN" sz="2400" dirty="0" smtClean="0"/>
          </a:p>
          <a:p>
            <a:pPr>
              <a:buFont typeface="Arial" pitchFamily="34" charset="0"/>
              <a:buChar char="•"/>
            </a:pPr>
            <a:r>
              <a:rPr lang="en-IN" sz="2400" dirty="0" smtClean="0"/>
              <a:t> It can be varied as often as required</a:t>
            </a:r>
          </a:p>
          <a:p>
            <a:endParaRPr lang="en-IN" sz="2400" dirty="0" smtClean="0"/>
          </a:p>
          <a:p>
            <a:pPr>
              <a:buFont typeface="Arial" pitchFamily="34" charset="0"/>
              <a:buChar char="•"/>
            </a:pPr>
            <a:r>
              <a:rPr lang="en-IN" sz="2400" dirty="0" smtClean="0"/>
              <a:t> Rapidly damp any sub-synchronous resonance</a:t>
            </a:r>
          </a:p>
          <a:p>
            <a:r>
              <a:rPr lang="en-IN" sz="2400" dirty="0" smtClean="0"/>
              <a:t>conditions</a:t>
            </a:r>
          </a:p>
          <a:p>
            <a:endParaRPr lang="en-IN" sz="2400" dirty="0" smtClean="0"/>
          </a:p>
          <a:p>
            <a:pPr>
              <a:buFont typeface="Arial" pitchFamily="34" charset="0"/>
              <a:buChar char="•"/>
            </a:pPr>
            <a:r>
              <a:rPr lang="en-IN" sz="2400" dirty="0" smtClean="0"/>
              <a:t>Damp low frequency oscillations in the power</a:t>
            </a:r>
          </a:p>
          <a:p>
            <a:r>
              <a:rPr lang="en-IN" sz="2400" dirty="0" smtClean="0"/>
              <a:t>flow</a:t>
            </a:r>
          </a:p>
          <a:p>
            <a:endParaRPr lang="en-IN" sz="2400" dirty="0" smtClean="0"/>
          </a:p>
          <a:p>
            <a:pPr>
              <a:buFont typeface="Arial" pitchFamily="34" charset="0"/>
              <a:buChar char="•"/>
            </a:pPr>
            <a:r>
              <a:rPr lang="en-IN" sz="2400" dirty="0" smtClean="0"/>
              <a:t>Avoid risk of damage to generator shaft and</a:t>
            </a:r>
          </a:p>
          <a:p>
            <a:r>
              <a:rPr lang="en-IN" sz="2400" dirty="0" smtClean="0"/>
              <a:t>system collapse</a:t>
            </a:r>
          </a:p>
          <a:p>
            <a:endParaRPr lang="en-IN" sz="2400" dirty="0" smtClean="0"/>
          </a:p>
          <a:p>
            <a:pPr>
              <a:buFont typeface="Arial" pitchFamily="34" charset="0"/>
              <a:buChar char="•"/>
            </a:pPr>
            <a:r>
              <a:rPr lang="en-IN" sz="2400" dirty="0" smtClean="0"/>
              <a:t>Greatly enhance stability of the network.</a:t>
            </a:r>
            <a:endParaRPr lang="en-IN"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8001000" cy="400110"/>
          </a:xfrm>
          <a:prstGeom prst="rect">
            <a:avLst/>
          </a:prstGeom>
        </p:spPr>
        <p:txBody>
          <a:bodyPr wrap="square">
            <a:spAutoFit/>
          </a:bodyPr>
          <a:lstStyle/>
          <a:p>
            <a:r>
              <a:rPr lang="en-IN" sz="2000" b="1" i="1" dirty="0" smtClean="0"/>
              <a:t>SQUARE WAVEVOLTAGE HARMONICS FOR A SINGLE PHASE BRIDGE</a:t>
            </a:r>
            <a:endParaRPr lang="en-IN" sz="2000" b="1" dirty="0"/>
          </a:p>
        </p:txBody>
      </p:sp>
      <p:pic>
        <p:nvPicPr>
          <p:cNvPr id="1026" name="Picture 2"/>
          <p:cNvPicPr>
            <a:picLocks noChangeAspect="1" noChangeArrowheads="1"/>
          </p:cNvPicPr>
          <p:nvPr/>
        </p:nvPicPr>
        <p:blipFill>
          <a:blip r:embed="rId2"/>
          <a:srcRect/>
          <a:stretch>
            <a:fillRect/>
          </a:stretch>
        </p:blipFill>
        <p:spPr bwMode="auto">
          <a:xfrm>
            <a:off x="381000" y="838200"/>
            <a:ext cx="3795712" cy="990600"/>
          </a:xfrm>
          <a:prstGeom prst="rect">
            <a:avLst/>
          </a:prstGeom>
          <a:noFill/>
          <a:ln w="9525">
            <a:noFill/>
            <a:miter lim="800000"/>
            <a:headEnd/>
            <a:tailEnd/>
          </a:ln>
          <a:effectLst/>
        </p:spPr>
      </p:pic>
      <p:sp>
        <p:nvSpPr>
          <p:cNvPr id="4" name="Rectangle 3"/>
          <p:cNvSpPr/>
          <p:nvPr/>
        </p:nvSpPr>
        <p:spPr>
          <a:xfrm>
            <a:off x="304800" y="1828800"/>
            <a:ext cx="7162800" cy="646331"/>
          </a:xfrm>
          <a:prstGeom prst="rect">
            <a:avLst/>
          </a:prstGeom>
        </p:spPr>
        <p:txBody>
          <a:bodyPr wrap="square">
            <a:spAutoFit/>
          </a:bodyPr>
          <a:lstStyle/>
          <a:p>
            <a:r>
              <a:rPr lang="en-IN" i="1" dirty="0" smtClean="0"/>
              <a:t>Which includes the fundamental and the harmonics. The fundamental and individual harmonics are given by</a:t>
            </a:r>
            <a:endParaRPr lang="en-IN" dirty="0"/>
          </a:p>
        </p:txBody>
      </p:sp>
      <p:pic>
        <p:nvPicPr>
          <p:cNvPr id="1027" name="Picture 3"/>
          <p:cNvPicPr>
            <a:picLocks noChangeAspect="1" noChangeArrowheads="1"/>
          </p:cNvPicPr>
          <p:nvPr/>
        </p:nvPicPr>
        <p:blipFill>
          <a:blip r:embed="rId3"/>
          <a:srcRect/>
          <a:stretch>
            <a:fillRect/>
          </a:stretch>
        </p:blipFill>
        <p:spPr bwMode="auto">
          <a:xfrm>
            <a:off x="381000" y="2438400"/>
            <a:ext cx="6172199" cy="113823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3657600"/>
            <a:ext cx="8229600" cy="32004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6400800" y="3733801"/>
            <a:ext cx="2743201"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533400" y="533400"/>
            <a:ext cx="80010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001000" cy="400110"/>
          </a:xfrm>
          <a:prstGeom prst="rect">
            <a:avLst/>
          </a:prstGeom>
        </p:spPr>
        <p:txBody>
          <a:bodyPr wrap="square">
            <a:spAutoFit/>
          </a:bodyPr>
          <a:lstStyle/>
          <a:p>
            <a:r>
              <a:rPr lang="en-IN" sz="2000" b="1" i="1" dirty="0" smtClean="0"/>
              <a:t>Fundamental and Harmonics for a Three-Phase Bridge Converter</a:t>
            </a:r>
            <a:endParaRPr lang="en-IN" sz="2000" b="1" dirty="0"/>
          </a:p>
        </p:txBody>
      </p:sp>
      <p:pic>
        <p:nvPicPr>
          <p:cNvPr id="53250" name="Picture 2"/>
          <p:cNvPicPr>
            <a:picLocks noChangeAspect="1" noChangeArrowheads="1"/>
          </p:cNvPicPr>
          <p:nvPr/>
        </p:nvPicPr>
        <p:blipFill>
          <a:blip r:embed="rId2"/>
          <a:srcRect/>
          <a:stretch>
            <a:fillRect/>
          </a:stretch>
        </p:blipFill>
        <p:spPr bwMode="auto">
          <a:xfrm>
            <a:off x="381000" y="914400"/>
            <a:ext cx="8534400" cy="5486399"/>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a:stretch>
            <a:fillRect/>
          </a:stretch>
        </p:blipFill>
        <p:spPr bwMode="auto">
          <a:xfrm>
            <a:off x="5410200" y="2209800"/>
            <a:ext cx="3167063"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685800" y="304800"/>
            <a:ext cx="7239000" cy="91440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762000" y="228600"/>
            <a:ext cx="4914900" cy="533400"/>
          </a:xfrm>
          <a:prstGeom prst="rect">
            <a:avLst/>
          </a:prstGeom>
          <a:noFill/>
          <a:ln w="9525">
            <a:noFill/>
            <a:miter lim="800000"/>
            <a:headEnd/>
            <a:tailEnd/>
          </a:ln>
          <a:effectLst/>
        </p:spPr>
      </p:pic>
      <p:sp>
        <p:nvSpPr>
          <p:cNvPr id="3" name="Rectangle 2"/>
          <p:cNvSpPr/>
          <p:nvPr/>
        </p:nvSpPr>
        <p:spPr>
          <a:xfrm>
            <a:off x="304800" y="838200"/>
            <a:ext cx="8534400" cy="5509200"/>
          </a:xfrm>
          <a:prstGeom prst="rect">
            <a:avLst/>
          </a:prstGeom>
        </p:spPr>
        <p:txBody>
          <a:bodyPr wrap="square">
            <a:spAutoFit/>
          </a:bodyPr>
          <a:lstStyle/>
          <a:p>
            <a:pPr algn="just">
              <a:buFont typeface="Wingdings" pitchFamily="2" charset="2"/>
              <a:buChar char="§"/>
            </a:pPr>
            <a:r>
              <a:rPr lang="en-IN" sz="2200" dirty="0" smtClean="0"/>
              <a:t>In two-level or multilevel converters, there is only one turn-on, turn-off per device per cycle. </a:t>
            </a:r>
          </a:p>
          <a:p>
            <a:pPr algn="just"/>
            <a:endParaRPr lang="en-IN" sz="2200" dirty="0" smtClean="0"/>
          </a:p>
          <a:p>
            <a:pPr algn="just">
              <a:buFont typeface="Wingdings" pitchFamily="2" charset="2"/>
              <a:buChar char="§"/>
            </a:pPr>
            <a:r>
              <a:rPr lang="en-IN" sz="2200" dirty="0" smtClean="0"/>
              <a:t>With these converters, the ac output voltage can be controlled, by varying the width of the voltage pulses, and/or the amplitude of the dc bus voltage. Another approach is to have multiple pulses per half-cycle, and then vary the width of the pulses to vary the amplitude of the ac voltage. </a:t>
            </a:r>
          </a:p>
          <a:p>
            <a:pPr algn="just">
              <a:buFont typeface="Wingdings" pitchFamily="2" charset="2"/>
              <a:buChar char="§"/>
            </a:pPr>
            <a:r>
              <a:rPr lang="en-IN" sz="2200" dirty="0" smtClean="0"/>
              <a:t>The principal reason for doing so is to be able to vary the ac output voltage and to reduce the low-order harmonics. More pulses means more switching losses.</a:t>
            </a:r>
          </a:p>
          <a:p>
            <a:pPr algn="just">
              <a:buFont typeface="Wingdings" pitchFamily="2" charset="2"/>
              <a:buChar char="§"/>
            </a:pPr>
            <a:r>
              <a:rPr lang="en-IN" sz="2200" dirty="0" smtClean="0"/>
              <a:t>There are also resonant PWM converter topologies that incorporate current-zero or voltage-zero type soft switching, in order to reduce the switching losses. Such converters are being increasingly utilized in some low power applications, but with the known topologies, they have not been justifiable at high power levels due to higher equipment cost.</a:t>
            </a:r>
            <a:endParaRPr lang="en-IN" sz="2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381000" y="1524000"/>
            <a:ext cx="8001000" cy="4953000"/>
          </a:xfrm>
          <a:prstGeom prst="rect">
            <a:avLst/>
          </a:prstGeom>
          <a:noFill/>
          <a:ln w="9525">
            <a:noFill/>
            <a:miter lim="800000"/>
            <a:headEnd/>
            <a:tailEnd/>
          </a:ln>
          <a:effectLst/>
        </p:spPr>
      </p:pic>
      <p:sp>
        <p:nvSpPr>
          <p:cNvPr id="3" name="Rectangle 2"/>
          <p:cNvSpPr/>
          <p:nvPr/>
        </p:nvSpPr>
        <p:spPr>
          <a:xfrm>
            <a:off x="381000" y="228600"/>
            <a:ext cx="7315200" cy="646331"/>
          </a:xfrm>
          <a:prstGeom prst="rect">
            <a:avLst/>
          </a:prstGeom>
        </p:spPr>
        <p:txBody>
          <a:bodyPr wrap="square">
            <a:spAutoFit/>
          </a:bodyPr>
          <a:lstStyle/>
          <a:p>
            <a:r>
              <a:rPr lang="en-IN" dirty="0" smtClean="0"/>
              <a:t>Operation of a PWM converter with switching frequency of nine times</a:t>
            </a:r>
          </a:p>
          <a:p>
            <a:r>
              <a:rPr lang="en-IN" dirty="0" smtClean="0"/>
              <a:t>the fundamental: (a) A phase-leg; (b) PWM waveforms.</a:t>
            </a:r>
            <a:endParaRPr lang="en-IN" dirty="0"/>
          </a:p>
        </p:txBody>
      </p:sp>
      <p:pic>
        <p:nvPicPr>
          <p:cNvPr id="56323" name="Picture 3"/>
          <p:cNvPicPr>
            <a:picLocks noChangeAspect="1" noChangeArrowheads="1"/>
          </p:cNvPicPr>
          <p:nvPr/>
        </p:nvPicPr>
        <p:blipFill>
          <a:blip r:embed="rId3"/>
          <a:srcRect/>
          <a:stretch>
            <a:fillRect/>
          </a:stretch>
        </p:blipFill>
        <p:spPr bwMode="auto">
          <a:xfrm>
            <a:off x="6705601" y="304801"/>
            <a:ext cx="2209799"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3297890" cy="369332"/>
          </a:xfrm>
          <a:prstGeom prst="rect">
            <a:avLst/>
          </a:prstGeom>
        </p:spPr>
        <p:txBody>
          <a:bodyPr wrap="none">
            <a:spAutoFit/>
          </a:bodyPr>
          <a:lstStyle/>
          <a:p>
            <a:r>
              <a:rPr lang="en-IN" b="1" dirty="0" smtClean="0"/>
              <a:t>CURRENT SOURCE CONVERTERS </a:t>
            </a:r>
            <a:endParaRPr lang="en-IN" dirty="0"/>
          </a:p>
        </p:txBody>
      </p:sp>
      <p:pic>
        <p:nvPicPr>
          <p:cNvPr id="6148" name="Picture 4"/>
          <p:cNvPicPr>
            <a:picLocks noChangeAspect="1" noChangeArrowheads="1"/>
          </p:cNvPicPr>
          <p:nvPr/>
        </p:nvPicPr>
        <p:blipFill>
          <a:blip r:embed="rId2"/>
          <a:srcRect/>
          <a:stretch>
            <a:fillRect/>
          </a:stretch>
        </p:blipFill>
        <p:spPr bwMode="auto">
          <a:xfrm>
            <a:off x="228600" y="457200"/>
            <a:ext cx="4419600" cy="15240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4648200" y="457200"/>
            <a:ext cx="4191000" cy="16002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4"/>
          <a:srcRect/>
          <a:stretch>
            <a:fillRect/>
          </a:stretch>
        </p:blipFill>
        <p:spPr bwMode="auto">
          <a:xfrm>
            <a:off x="762000" y="2667000"/>
            <a:ext cx="7620000" cy="16002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5"/>
          <a:srcRect/>
          <a:stretch>
            <a:fillRect/>
          </a:stretch>
        </p:blipFill>
        <p:spPr bwMode="auto">
          <a:xfrm>
            <a:off x="609600" y="4495801"/>
            <a:ext cx="7953375" cy="2057400"/>
          </a:xfrm>
          <a:prstGeom prst="rect">
            <a:avLst/>
          </a:prstGeom>
          <a:noFill/>
          <a:ln w="9525">
            <a:noFill/>
            <a:miter lim="800000"/>
            <a:headEnd/>
            <a:tailEnd/>
          </a:ln>
          <a:effectLst/>
        </p:spPr>
      </p:pic>
      <p:sp>
        <p:nvSpPr>
          <p:cNvPr id="10" name="Rectangle 9"/>
          <p:cNvSpPr/>
          <p:nvPr/>
        </p:nvSpPr>
        <p:spPr>
          <a:xfrm>
            <a:off x="5486400" y="1828800"/>
            <a:ext cx="1628138" cy="369332"/>
          </a:xfrm>
          <a:prstGeom prst="rect">
            <a:avLst/>
          </a:prstGeom>
        </p:spPr>
        <p:txBody>
          <a:bodyPr wrap="none">
            <a:spAutoFit/>
          </a:bodyPr>
          <a:lstStyle/>
          <a:p>
            <a:r>
              <a:rPr lang="en-IN" dirty="0" smtClean="0"/>
              <a:t>Diode Rectifier </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3592265" cy="369332"/>
          </a:xfrm>
          <a:prstGeom prst="rect">
            <a:avLst/>
          </a:prstGeom>
        </p:spPr>
        <p:txBody>
          <a:bodyPr wrap="none">
            <a:spAutoFit/>
          </a:bodyPr>
          <a:lstStyle/>
          <a:p>
            <a:r>
              <a:rPr lang="fr-FR" b="1" dirty="0" smtClean="0"/>
              <a:t>Diode Rectifier or Diode </a:t>
            </a:r>
            <a:r>
              <a:rPr lang="fr-FR" b="1" dirty="0" err="1" smtClean="0"/>
              <a:t>Converter</a:t>
            </a:r>
            <a:r>
              <a:rPr lang="fr-FR" b="1" dirty="0" smtClean="0"/>
              <a:t> :</a:t>
            </a:r>
            <a:endParaRPr lang="en-IN" dirty="0"/>
          </a:p>
        </p:txBody>
      </p:sp>
      <p:sp>
        <p:nvSpPr>
          <p:cNvPr id="3" name="Rectangle 2"/>
          <p:cNvSpPr/>
          <p:nvPr/>
        </p:nvSpPr>
        <p:spPr>
          <a:xfrm>
            <a:off x="990600" y="609600"/>
            <a:ext cx="7696200" cy="923330"/>
          </a:xfrm>
          <a:prstGeom prst="rect">
            <a:avLst/>
          </a:prstGeom>
        </p:spPr>
        <p:txBody>
          <a:bodyPr wrap="square">
            <a:spAutoFit/>
          </a:bodyPr>
          <a:lstStyle/>
          <a:p>
            <a:r>
              <a:rPr lang="en-IN" dirty="0" smtClean="0"/>
              <a:t>Diode based line commutating converter just converts A.C. power to D.C. power without any control and also in doing so </a:t>
            </a:r>
            <a:r>
              <a:rPr lang="en-IN" b="1" dirty="0" smtClean="0"/>
              <a:t>consumes some reactive power on the A.C. side. </a:t>
            </a:r>
            <a:endParaRPr lang="en-IN" b="1" dirty="0"/>
          </a:p>
        </p:txBody>
      </p:sp>
      <p:sp>
        <p:nvSpPr>
          <p:cNvPr id="4" name="Rectangle 3"/>
          <p:cNvSpPr/>
          <p:nvPr/>
        </p:nvSpPr>
        <p:spPr>
          <a:xfrm>
            <a:off x="762000" y="1752600"/>
            <a:ext cx="3834383" cy="369332"/>
          </a:xfrm>
          <a:prstGeom prst="rect">
            <a:avLst/>
          </a:prstGeom>
        </p:spPr>
        <p:txBody>
          <a:bodyPr wrap="none">
            <a:spAutoFit/>
          </a:bodyPr>
          <a:lstStyle/>
          <a:p>
            <a:r>
              <a:rPr lang="en-IN" b="1" dirty="0" err="1" smtClean="0"/>
              <a:t>Thyristor</a:t>
            </a:r>
            <a:r>
              <a:rPr lang="en-IN" b="1" dirty="0" smtClean="0"/>
              <a:t> Line Commutated Converter </a:t>
            </a:r>
            <a:endParaRPr lang="en-IN" dirty="0"/>
          </a:p>
        </p:txBody>
      </p:sp>
      <p:sp>
        <p:nvSpPr>
          <p:cNvPr id="5" name="Rectangle 4"/>
          <p:cNvSpPr/>
          <p:nvPr/>
        </p:nvSpPr>
        <p:spPr>
          <a:xfrm>
            <a:off x="914400" y="2133600"/>
            <a:ext cx="7315200" cy="1200329"/>
          </a:xfrm>
          <a:prstGeom prst="rect">
            <a:avLst/>
          </a:prstGeom>
        </p:spPr>
        <p:txBody>
          <a:bodyPr wrap="square">
            <a:spAutoFit/>
          </a:bodyPr>
          <a:lstStyle/>
          <a:p>
            <a:r>
              <a:rPr lang="en-IN" dirty="0" smtClean="0"/>
              <a:t>This utilizes A.C. system voltage for commutation of current from one valve to another. This converter can convert and </a:t>
            </a:r>
            <a:r>
              <a:rPr lang="en-IN" b="1" dirty="0" smtClean="0"/>
              <a:t>controls active power </a:t>
            </a:r>
            <a:r>
              <a:rPr lang="en-IN" dirty="0" smtClean="0"/>
              <a:t>in either direction, but in doing </a:t>
            </a:r>
            <a:r>
              <a:rPr lang="en-IN" b="1" dirty="0" smtClean="0"/>
              <a:t>so consumes reactive power on the A.C. side. It can not supply reactive power to the A.C. system. </a:t>
            </a:r>
            <a:endParaRPr lang="en-IN" b="1" dirty="0"/>
          </a:p>
        </p:txBody>
      </p:sp>
      <p:sp>
        <p:nvSpPr>
          <p:cNvPr id="6" name="Rectangle 5"/>
          <p:cNvSpPr/>
          <p:nvPr/>
        </p:nvSpPr>
        <p:spPr>
          <a:xfrm>
            <a:off x="762000" y="3505200"/>
            <a:ext cx="2891176" cy="369332"/>
          </a:xfrm>
          <a:prstGeom prst="rect">
            <a:avLst/>
          </a:prstGeom>
        </p:spPr>
        <p:txBody>
          <a:bodyPr wrap="none">
            <a:spAutoFit/>
          </a:bodyPr>
          <a:lstStyle/>
          <a:p>
            <a:r>
              <a:rPr lang="en-IN" b="1" dirty="0" smtClean="0"/>
              <a:t>Self Commutated Converter </a:t>
            </a:r>
            <a:endParaRPr lang="en-IN" dirty="0"/>
          </a:p>
        </p:txBody>
      </p:sp>
      <p:sp>
        <p:nvSpPr>
          <p:cNvPr id="7" name="Rectangle 6"/>
          <p:cNvSpPr/>
          <p:nvPr/>
        </p:nvSpPr>
        <p:spPr>
          <a:xfrm>
            <a:off x="1066800" y="4038600"/>
            <a:ext cx="7620000" cy="1200329"/>
          </a:xfrm>
          <a:prstGeom prst="rect">
            <a:avLst/>
          </a:prstGeom>
        </p:spPr>
        <p:txBody>
          <a:bodyPr wrap="square">
            <a:spAutoFit/>
          </a:bodyPr>
          <a:lstStyle/>
          <a:p>
            <a:pPr algn="just"/>
            <a:r>
              <a:rPr lang="en-IN" dirty="0" smtClean="0"/>
              <a:t>It is based on turn OFF devices like (GTOs, MTOs, IGBTs, etc) in which commutation of current from valve to valve takes place with the device turn OFF action and provision of A.C. capacitors to facilitate transfer of current from valve to valve . </a:t>
            </a:r>
            <a:r>
              <a:rPr lang="en-IN" b="1" dirty="0" smtClean="0"/>
              <a:t>It also supplies or consumes the reactive power</a:t>
            </a:r>
            <a:r>
              <a:rPr lang="en-IN" dirty="0" smtClean="0"/>
              <a:t>. </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64949"/>
                <a:gridCol w="4270336"/>
                <a:gridCol w="4408715"/>
              </a:tblGrid>
              <a:tr h="669856">
                <a:tc>
                  <a:txBody>
                    <a:bodyPr/>
                    <a:lstStyle/>
                    <a:p>
                      <a:r>
                        <a:rPr lang="en-US" sz="1400" dirty="0" smtClean="0"/>
                        <a:t>S. No.</a:t>
                      </a:r>
                      <a:endParaRPr lang="en-IN" sz="1400" dirty="0"/>
                    </a:p>
                  </a:txBody>
                  <a:tcPr/>
                </a:tc>
                <a:tc>
                  <a:txBody>
                    <a:bodyPr/>
                    <a:lstStyle/>
                    <a:p>
                      <a:r>
                        <a:rPr lang="en-US" sz="1400" dirty="0" smtClean="0"/>
                        <a:t>Voltage Source Converter </a:t>
                      </a:r>
                      <a:endParaRPr lang="en-IN" sz="1400" dirty="0"/>
                    </a:p>
                  </a:txBody>
                  <a:tcPr/>
                </a:tc>
                <a:tc>
                  <a:txBody>
                    <a:bodyPr/>
                    <a:lstStyle/>
                    <a:p>
                      <a:r>
                        <a:rPr lang="en-US" sz="1400" dirty="0" smtClean="0"/>
                        <a:t>Current Source</a:t>
                      </a:r>
                      <a:r>
                        <a:rPr lang="en-US" sz="1400" baseline="0" dirty="0" smtClean="0"/>
                        <a:t> Converter</a:t>
                      </a:r>
                      <a:endParaRPr lang="en-IN" sz="1400" dirty="0"/>
                    </a:p>
                  </a:txBody>
                  <a:tcPr/>
                </a:tc>
              </a:tr>
              <a:tr h="1221504">
                <a:tc>
                  <a:txBody>
                    <a:bodyPr/>
                    <a:lstStyle/>
                    <a:p>
                      <a:r>
                        <a:rPr lang="en-US" sz="1400" dirty="0" smtClean="0"/>
                        <a:t>1.</a:t>
                      </a:r>
                      <a:endParaRPr lang="en-IN" sz="1400" dirty="0"/>
                    </a:p>
                  </a:txBody>
                  <a:tcPr/>
                </a:tc>
                <a:tc>
                  <a:txBody>
                    <a:bodyPr/>
                    <a:lstStyle/>
                    <a:p>
                      <a:r>
                        <a:rPr lang="en-IN" sz="1400" kern="1200" baseline="0" dirty="0" smtClean="0">
                          <a:solidFill>
                            <a:schemeClr val="dk1"/>
                          </a:solidFill>
                          <a:latin typeface="+mn-lt"/>
                          <a:ea typeface="+mn-ea"/>
                          <a:cs typeface="+mn-cs"/>
                        </a:rPr>
                        <a:t>The D.C. voltage always has one polarity, and </a:t>
                      </a:r>
                      <a:r>
                        <a:rPr lang="en-IN" sz="1400" b="1" kern="1200" baseline="0" dirty="0" smtClean="0">
                          <a:solidFill>
                            <a:schemeClr val="dk1"/>
                          </a:solidFill>
                          <a:latin typeface="+mn-lt"/>
                          <a:ea typeface="+mn-ea"/>
                          <a:cs typeface="+mn-cs"/>
                        </a:rPr>
                        <a:t>the power reversal takes place through reversal of D.C. current polarity. </a:t>
                      </a:r>
                    </a:p>
                    <a:p>
                      <a:endParaRPr lang="en-IN" sz="1400" dirty="0"/>
                    </a:p>
                  </a:txBody>
                  <a:tcPr/>
                </a:tc>
                <a:tc>
                  <a:txBody>
                    <a:bodyPr/>
                    <a:lstStyle/>
                    <a:p>
                      <a:r>
                        <a:rPr lang="en-IN" sz="1400" kern="1200" baseline="0" dirty="0" smtClean="0">
                          <a:solidFill>
                            <a:schemeClr val="dk1"/>
                          </a:solidFill>
                          <a:latin typeface="+mn-lt"/>
                          <a:ea typeface="+mn-ea"/>
                          <a:cs typeface="+mn-cs"/>
                        </a:rPr>
                        <a:t>Direct current always has one polarity and </a:t>
                      </a:r>
                      <a:r>
                        <a:rPr lang="en-IN" sz="1400" b="1" kern="1200" baseline="0" dirty="0" smtClean="0">
                          <a:solidFill>
                            <a:schemeClr val="dk1"/>
                          </a:solidFill>
                          <a:latin typeface="+mn-lt"/>
                          <a:ea typeface="+mn-ea"/>
                          <a:cs typeface="+mn-cs"/>
                        </a:rPr>
                        <a:t>the power reversal takes place through reversal of D.C. voltage polarity </a:t>
                      </a:r>
                    </a:p>
                    <a:p>
                      <a:endParaRPr lang="en-IN" sz="1400" dirty="0"/>
                    </a:p>
                  </a:txBody>
                  <a:tcPr/>
                </a:tc>
              </a:tr>
              <a:tr h="1221504">
                <a:tc>
                  <a:txBody>
                    <a:bodyPr/>
                    <a:lstStyle/>
                    <a:p>
                      <a:r>
                        <a:rPr lang="en-US" sz="1400" dirty="0" smtClean="0"/>
                        <a:t>2.</a:t>
                      </a:r>
                      <a:endParaRPr lang="en-IN" sz="1400" dirty="0"/>
                    </a:p>
                  </a:txBody>
                  <a:tcPr/>
                </a:tc>
                <a:tc>
                  <a:txBody>
                    <a:bodyPr/>
                    <a:lstStyle/>
                    <a:p>
                      <a:r>
                        <a:rPr lang="en-IN" sz="1400" b="1" kern="1200" baseline="0" dirty="0" smtClean="0">
                          <a:solidFill>
                            <a:schemeClr val="dk1"/>
                          </a:solidFill>
                          <a:latin typeface="+mn-lt"/>
                          <a:ea typeface="+mn-ea"/>
                          <a:cs typeface="+mn-cs"/>
                        </a:rPr>
                        <a:t>Turn OFF device(GTOs, IGBTs)  based converters </a:t>
                      </a:r>
                      <a:r>
                        <a:rPr lang="en-IN" sz="1400" kern="1200" baseline="0" dirty="0" smtClean="0">
                          <a:solidFill>
                            <a:schemeClr val="dk1"/>
                          </a:solidFill>
                          <a:latin typeface="+mn-lt"/>
                          <a:ea typeface="+mn-ea"/>
                          <a:cs typeface="+mn-cs"/>
                        </a:rPr>
                        <a:t>can be of either type i.e. current source or voltage source converter. </a:t>
                      </a:r>
                      <a:endParaRPr lang="en-IN" sz="1400" dirty="0"/>
                    </a:p>
                  </a:txBody>
                  <a:tcPr/>
                </a:tc>
                <a:tc>
                  <a:txBody>
                    <a:bodyPr/>
                    <a:lstStyle/>
                    <a:p>
                      <a:r>
                        <a:rPr lang="en-IN" sz="1400" kern="1200" baseline="0" dirty="0" smtClean="0">
                          <a:solidFill>
                            <a:schemeClr val="dk1"/>
                          </a:solidFill>
                          <a:latin typeface="+mn-lt"/>
                          <a:ea typeface="+mn-ea"/>
                          <a:cs typeface="+mn-cs"/>
                        </a:rPr>
                        <a:t>Conventional </a:t>
                      </a:r>
                      <a:r>
                        <a:rPr lang="en-IN" sz="1400" kern="1200" baseline="0" dirty="0" err="1" smtClean="0">
                          <a:solidFill>
                            <a:schemeClr val="dk1"/>
                          </a:solidFill>
                          <a:latin typeface="+mn-lt"/>
                          <a:ea typeface="+mn-ea"/>
                          <a:cs typeface="+mn-cs"/>
                        </a:rPr>
                        <a:t>Thyristor</a:t>
                      </a:r>
                      <a:r>
                        <a:rPr lang="en-IN" sz="1400" kern="1200" baseline="0" dirty="0" smtClean="0">
                          <a:solidFill>
                            <a:schemeClr val="dk1"/>
                          </a:solidFill>
                          <a:latin typeface="+mn-lt"/>
                          <a:ea typeface="+mn-ea"/>
                          <a:cs typeface="+mn-cs"/>
                        </a:rPr>
                        <a:t>-based converters, </a:t>
                      </a:r>
                      <a:r>
                        <a:rPr lang="en-IN" sz="1400" b="1" kern="1200" baseline="0" dirty="0" smtClean="0">
                          <a:solidFill>
                            <a:schemeClr val="dk1"/>
                          </a:solidFill>
                          <a:latin typeface="+mn-lt"/>
                          <a:ea typeface="+mn-ea"/>
                          <a:cs typeface="+mn-cs"/>
                        </a:rPr>
                        <a:t>being without turn OFF capability</a:t>
                      </a:r>
                      <a:r>
                        <a:rPr lang="en-IN" sz="1400" kern="1200" baseline="0" dirty="0" smtClean="0">
                          <a:solidFill>
                            <a:schemeClr val="dk1"/>
                          </a:solidFill>
                          <a:latin typeface="+mn-lt"/>
                          <a:ea typeface="+mn-ea"/>
                          <a:cs typeface="+mn-cs"/>
                        </a:rPr>
                        <a:t>, can only be current source converters </a:t>
                      </a:r>
                    </a:p>
                    <a:p>
                      <a:endParaRPr lang="en-IN" sz="1400" dirty="0"/>
                    </a:p>
                  </a:txBody>
                  <a:tcPr/>
                </a:tc>
              </a:tr>
              <a:tr h="1024489">
                <a:tc>
                  <a:txBody>
                    <a:bodyPr/>
                    <a:lstStyle/>
                    <a:p>
                      <a:r>
                        <a:rPr lang="en-US" sz="1400" dirty="0" smtClean="0"/>
                        <a:t>3.</a:t>
                      </a:r>
                      <a:endParaRPr lang="en-IN" sz="1400" dirty="0"/>
                    </a:p>
                  </a:txBody>
                  <a:tcPr/>
                </a:tc>
                <a:tc>
                  <a:txBody>
                    <a:bodyPr/>
                    <a:lstStyle/>
                    <a:p>
                      <a:r>
                        <a:rPr lang="en-IN" sz="1400" kern="1200" baseline="0" dirty="0" smtClean="0">
                          <a:solidFill>
                            <a:schemeClr val="dk1"/>
                          </a:solidFill>
                          <a:latin typeface="+mn-lt"/>
                          <a:ea typeface="+mn-ea"/>
                          <a:cs typeface="+mn-cs"/>
                        </a:rPr>
                        <a:t>Diode based voltage source converters </a:t>
                      </a:r>
                      <a:r>
                        <a:rPr lang="en-IN" sz="1400" b="1" kern="1200" baseline="0" dirty="0" smtClean="0">
                          <a:solidFill>
                            <a:schemeClr val="dk1"/>
                          </a:solidFill>
                          <a:latin typeface="+mn-lt"/>
                          <a:ea typeface="+mn-ea"/>
                          <a:cs typeface="+mn-cs"/>
                        </a:rPr>
                        <a:t>are expensive</a:t>
                      </a:r>
                      <a:r>
                        <a:rPr lang="en-IN" sz="1400" kern="1200" baseline="0" dirty="0" smtClean="0">
                          <a:solidFill>
                            <a:schemeClr val="dk1"/>
                          </a:solidFill>
                          <a:latin typeface="+mn-lt"/>
                          <a:ea typeface="+mn-ea"/>
                          <a:cs typeface="+mn-cs"/>
                        </a:rPr>
                        <a:t>. </a:t>
                      </a:r>
                    </a:p>
                    <a:p>
                      <a:r>
                        <a:rPr lang="en-IN" sz="1400" kern="1200" baseline="0" dirty="0" smtClean="0">
                          <a:solidFill>
                            <a:schemeClr val="dk1"/>
                          </a:solidFill>
                          <a:latin typeface="+mn-lt"/>
                          <a:ea typeface="+mn-ea"/>
                          <a:cs typeface="+mn-cs"/>
                        </a:rPr>
                        <a:t> </a:t>
                      </a:r>
                    </a:p>
                    <a:p>
                      <a:endParaRPr lang="en-IN" sz="1800" dirty="0"/>
                    </a:p>
                  </a:txBody>
                  <a:tcPr/>
                </a:tc>
                <a:tc>
                  <a:txBody>
                    <a:bodyPr/>
                    <a:lstStyle/>
                    <a:p>
                      <a:r>
                        <a:rPr lang="en-IN" sz="1400" kern="1200" baseline="0" dirty="0" smtClean="0">
                          <a:solidFill>
                            <a:schemeClr val="dk1"/>
                          </a:solidFill>
                          <a:latin typeface="+mn-lt"/>
                          <a:ea typeface="+mn-ea"/>
                          <a:cs typeface="+mn-cs"/>
                        </a:rPr>
                        <a:t>Diode based current source converters are </a:t>
                      </a:r>
                      <a:r>
                        <a:rPr lang="en-IN" sz="1400" b="1" i="0" kern="1200" baseline="0" dirty="0" smtClean="0">
                          <a:solidFill>
                            <a:schemeClr val="dk1"/>
                          </a:solidFill>
                          <a:latin typeface="+mn-lt"/>
                          <a:ea typeface="+mn-ea"/>
                          <a:cs typeface="+mn-cs"/>
                        </a:rPr>
                        <a:t>the lowest cost converters </a:t>
                      </a:r>
                      <a:r>
                        <a:rPr lang="en-IN" sz="1400" kern="1200" baseline="0" dirty="0" smtClean="0">
                          <a:solidFill>
                            <a:schemeClr val="dk1"/>
                          </a:solidFill>
                          <a:latin typeface="+mn-lt"/>
                          <a:ea typeface="+mn-ea"/>
                          <a:cs typeface="+mn-cs"/>
                        </a:rPr>
                        <a:t> if control of active power by the converter is not required. </a:t>
                      </a:r>
                      <a:endParaRPr lang="en-IN" sz="1400" dirty="0"/>
                    </a:p>
                  </a:txBody>
                  <a:tcPr/>
                </a:tc>
              </a:tr>
              <a:tr h="945680">
                <a:tc>
                  <a:txBody>
                    <a:bodyPr/>
                    <a:lstStyle/>
                    <a:p>
                      <a:r>
                        <a:rPr lang="en-US" sz="1400" dirty="0" smtClean="0"/>
                        <a:t>4.</a:t>
                      </a:r>
                      <a:endParaRPr lang="en-IN" sz="1400" dirty="0"/>
                    </a:p>
                  </a:txBody>
                  <a:tcPr/>
                </a:tc>
                <a:tc>
                  <a:txBody>
                    <a:bodyPr/>
                    <a:lstStyle/>
                    <a:p>
                      <a:r>
                        <a:rPr lang="en-US" sz="1400" dirty="0" smtClean="0"/>
                        <a:t>The </a:t>
                      </a:r>
                      <a:r>
                        <a:rPr lang="en-IN" sz="1400" kern="1200" baseline="0" dirty="0" smtClean="0">
                          <a:solidFill>
                            <a:schemeClr val="dk1"/>
                          </a:solidFill>
                          <a:latin typeface="+mn-lt"/>
                          <a:ea typeface="+mn-ea"/>
                          <a:cs typeface="+mn-cs"/>
                        </a:rPr>
                        <a:t>voltage source converter has </a:t>
                      </a:r>
                      <a:r>
                        <a:rPr lang="en-IN" sz="1400" b="1" kern="1200" baseline="0" dirty="0" smtClean="0">
                          <a:solidFill>
                            <a:schemeClr val="dk1"/>
                          </a:solidFill>
                          <a:latin typeface="+mn-lt"/>
                          <a:ea typeface="+mn-ea"/>
                          <a:cs typeface="+mn-cs"/>
                        </a:rPr>
                        <a:t>high short circuit current </a:t>
                      </a:r>
                    </a:p>
                    <a:p>
                      <a:endParaRPr lang="en-IN" sz="1400" dirty="0"/>
                    </a:p>
                  </a:txBody>
                  <a:tcPr/>
                </a:tc>
                <a:tc>
                  <a:txBody>
                    <a:bodyPr/>
                    <a:lstStyle/>
                    <a:p>
                      <a:r>
                        <a:rPr lang="en-IN" sz="1400" kern="1200" baseline="0" dirty="0" smtClean="0">
                          <a:solidFill>
                            <a:schemeClr val="dk1"/>
                          </a:solidFill>
                          <a:latin typeface="+mn-lt"/>
                          <a:ea typeface="+mn-ea"/>
                          <a:cs typeface="+mn-cs"/>
                        </a:rPr>
                        <a:t>The current sourced </a:t>
                      </a:r>
                      <a:r>
                        <a:rPr lang="en-IN" sz="1400" b="1" kern="1200" baseline="0" dirty="0" smtClean="0">
                          <a:solidFill>
                            <a:schemeClr val="dk1"/>
                          </a:solidFill>
                          <a:latin typeface="+mn-lt"/>
                          <a:ea typeface="+mn-ea"/>
                          <a:cs typeface="+mn-cs"/>
                        </a:rPr>
                        <a:t>converter does not have high short circuit current </a:t>
                      </a:r>
                    </a:p>
                    <a:p>
                      <a:endParaRPr lang="en-IN" sz="1400" dirty="0"/>
                    </a:p>
                  </a:txBody>
                  <a:tcPr/>
                </a:tc>
              </a:tr>
              <a:tr h="876724">
                <a:tc>
                  <a:txBody>
                    <a:bodyPr/>
                    <a:lstStyle/>
                    <a:p>
                      <a:r>
                        <a:rPr lang="en-US" sz="1400" dirty="0" smtClean="0"/>
                        <a:t>5.</a:t>
                      </a:r>
                      <a:endParaRPr lang="en-IN" sz="1400" dirty="0"/>
                    </a:p>
                  </a:txBody>
                  <a:tcPr/>
                </a:tc>
                <a:tc>
                  <a:txBody>
                    <a:bodyPr/>
                    <a:lstStyle/>
                    <a:p>
                      <a:r>
                        <a:rPr lang="en-IN" sz="1400" kern="1200" baseline="0" dirty="0" smtClean="0">
                          <a:solidFill>
                            <a:schemeClr val="dk1"/>
                          </a:solidFill>
                          <a:latin typeface="+mn-lt"/>
                          <a:ea typeface="+mn-ea"/>
                          <a:cs typeface="+mn-cs"/>
                        </a:rPr>
                        <a:t>A.C capacitors required for  Voltage source converter used </a:t>
                      </a:r>
                      <a:r>
                        <a:rPr lang="en-IN" sz="1400" b="1" kern="1200" baseline="0" dirty="0" smtClean="0">
                          <a:solidFill>
                            <a:schemeClr val="dk1"/>
                          </a:solidFill>
                          <a:latin typeface="+mn-lt"/>
                          <a:ea typeface="+mn-ea"/>
                          <a:cs typeface="+mn-cs"/>
                        </a:rPr>
                        <a:t>small size of capacitors which are cheap. </a:t>
                      </a:r>
                    </a:p>
                    <a:p>
                      <a:endParaRPr lang="en-IN" sz="1050" dirty="0"/>
                    </a:p>
                  </a:txBody>
                  <a:tcPr/>
                </a:tc>
                <a:tc>
                  <a:txBody>
                    <a:bodyPr/>
                    <a:lstStyle/>
                    <a:p>
                      <a:r>
                        <a:rPr lang="en-IN" sz="1400" kern="1200" baseline="0" dirty="0" smtClean="0">
                          <a:solidFill>
                            <a:schemeClr val="dk1"/>
                          </a:solidFill>
                          <a:latin typeface="+mn-lt"/>
                          <a:ea typeface="+mn-ea"/>
                          <a:cs typeface="+mn-cs"/>
                        </a:rPr>
                        <a:t>A.C capacitors required for the current stiff converters can be </a:t>
                      </a:r>
                      <a:r>
                        <a:rPr lang="en-IN" sz="1400" b="1" kern="1200" baseline="0" dirty="0" smtClean="0">
                          <a:solidFill>
                            <a:schemeClr val="dk1"/>
                          </a:solidFill>
                          <a:latin typeface="+mn-lt"/>
                          <a:ea typeface="+mn-ea"/>
                          <a:cs typeface="+mn-cs"/>
                        </a:rPr>
                        <a:t>quite large and expensive.</a:t>
                      </a:r>
                    </a:p>
                    <a:p>
                      <a:endParaRPr lang="en-IN" sz="1050" dirty="0"/>
                    </a:p>
                  </a:txBody>
                  <a:tcPr/>
                </a:tc>
              </a:tr>
              <a:tr h="898243">
                <a:tc>
                  <a:txBody>
                    <a:bodyPr/>
                    <a:lstStyle/>
                    <a:p>
                      <a:r>
                        <a:rPr lang="en-US" sz="1050" dirty="0" smtClean="0"/>
                        <a:t>6.</a:t>
                      </a:r>
                      <a:endParaRPr lang="en-IN" sz="1050" dirty="0"/>
                    </a:p>
                  </a:txBody>
                  <a:tcPr/>
                </a:tc>
                <a:tc>
                  <a:txBody>
                    <a:bodyPr/>
                    <a:lstStyle/>
                    <a:p>
                      <a:pPr algn="l" rtl="0" fontAlgn="t">
                        <a:spcBef>
                          <a:spcPts val="0"/>
                        </a:spcBef>
                        <a:spcAft>
                          <a:spcPts val="0"/>
                        </a:spcAft>
                      </a:pPr>
                      <a:r>
                        <a:rPr lang="en-IN" sz="1200" dirty="0">
                          <a:latin typeface="inherit"/>
                        </a:rPr>
                        <a:t>In VSC, </a:t>
                      </a:r>
                      <a:r>
                        <a:rPr lang="en-IN" sz="1200" b="1" dirty="0">
                          <a:latin typeface="inherit"/>
                        </a:rPr>
                        <a:t>Losses are less as compared to CSC </a:t>
                      </a:r>
                      <a:r>
                        <a:rPr lang="en-IN" sz="1200" dirty="0">
                          <a:latin typeface="inherit"/>
                        </a:rPr>
                        <a:t>due to the absence of a series reactor.</a:t>
                      </a:r>
                      <a:endParaRPr lang="en-IN" sz="1200" dirty="0"/>
                    </a:p>
                  </a:txBody>
                  <a:tcPr marL="63500" marR="63500" marT="63500" marB="63500"/>
                </a:tc>
                <a:tc>
                  <a:txBody>
                    <a:bodyPr/>
                    <a:lstStyle/>
                    <a:p>
                      <a:pPr algn="l" rtl="0" fontAlgn="t">
                        <a:spcBef>
                          <a:spcPts val="0"/>
                        </a:spcBef>
                        <a:spcAft>
                          <a:spcPts val="0"/>
                        </a:spcAft>
                      </a:pPr>
                      <a:r>
                        <a:rPr lang="en-IN" sz="1200" dirty="0">
                          <a:latin typeface="inherit"/>
                        </a:rPr>
                        <a:t>In CSC</a:t>
                      </a:r>
                      <a:r>
                        <a:rPr lang="en-IN" sz="1200" b="1" dirty="0">
                          <a:latin typeface="inherit"/>
                        </a:rPr>
                        <a:t>, Losses are much higher</a:t>
                      </a:r>
                      <a:r>
                        <a:rPr lang="en-IN" sz="1200" dirty="0">
                          <a:latin typeface="inherit"/>
                        </a:rPr>
                        <a:t> due to the presence of the series reactor.</a:t>
                      </a:r>
                      <a:endParaRPr lang="en-IN" sz="1200" dirty="0"/>
                    </a:p>
                  </a:txBody>
                  <a:tcPr marL="63500" marR="63500" marT="63500" marB="63500"/>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86800" cy="4524315"/>
          </a:xfrm>
          <a:prstGeom prst="rect">
            <a:avLst/>
          </a:prstGeom>
        </p:spPr>
        <p:txBody>
          <a:bodyPr wrap="square">
            <a:spAutoFit/>
          </a:bodyPr>
          <a:lstStyle/>
          <a:p>
            <a:r>
              <a:rPr lang="en-IN" sz="3600" dirty="0" smtClean="0">
                <a:solidFill>
                  <a:srgbClr val="FF0000"/>
                </a:solidFill>
              </a:rPr>
              <a:t>Opportunities for FACTS</a:t>
            </a:r>
          </a:p>
          <a:p>
            <a:endParaRPr lang="en-IN" sz="2800" dirty="0" smtClean="0"/>
          </a:p>
          <a:p>
            <a:pPr>
              <a:buFont typeface="Wingdings" pitchFamily="2" charset="2"/>
              <a:buChar char="q"/>
            </a:pPr>
            <a:r>
              <a:rPr lang="en-IN" sz="2800" dirty="0" smtClean="0"/>
              <a:t> To damp oscillations at various frequencies below</a:t>
            </a:r>
          </a:p>
          <a:p>
            <a:r>
              <a:rPr lang="en-IN" sz="2800" dirty="0" smtClean="0"/>
              <a:t>rated frequency.</a:t>
            </a:r>
          </a:p>
          <a:p>
            <a:endParaRPr lang="en-IN" sz="2800" dirty="0" smtClean="0"/>
          </a:p>
          <a:p>
            <a:pPr>
              <a:buFont typeface="Wingdings" pitchFamily="2" charset="2"/>
              <a:buChar char="q"/>
            </a:pPr>
            <a:r>
              <a:rPr lang="en-IN" sz="2800" dirty="0" smtClean="0"/>
              <a:t>Enable a line to carry power closer to its thermal</a:t>
            </a:r>
          </a:p>
          <a:p>
            <a:r>
              <a:rPr lang="en-IN" sz="2800" dirty="0" smtClean="0"/>
              <a:t>rating.</a:t>
            </a:r>
          </a:p>
          <a:p>
            <a:endParaRPr lang="en-IN" sz="2800" dirty="0" smtClean="0"/>
          </a:p>
          <a:p>
            <a:pPr>
              <a:buFont typeface="Wingdings" pitchFamily="2" charset="2"/>
              <a:buChar char="q"/>
            </a:pPr>
            <a:r>
              <a:rPr lang="en-IN" sz="2800" dirty="0" smtClean="0"/>
              <a:t> Mechanical switching replaced with power</a:t>
            </a:r>
          </a:p>
          <a:p>
            <a:r>
              <a:rPr lang="en-IN" sz="2800" dirty="0" smtClean="0"/>
              <a:t>electronics</a:t>
            </a:r>
            <a:endParaRPr lang="en-IN"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cs typeface="Arial" pitchFamily="34" charset="0"/>
              </a:rPr>
              <a:t>VSC based HVDC system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AutoShape 34" descr="Contd…&#10; These problems can be eliminated in self-commutated conversion by&#10;the use of more advanced switching devices with..."/>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59" name="AutoShape 35" descr="Classical HVDC system&#10;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0" name="AutoShape 36" descr="VSC Based HVDC system&#10; This high controllability allows for a wide range of applications. From a&#10;system point of view VSC..."/>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1" name="AutoShape 37" descr="Components of VSC-HVDC System&#10;and its operation&#10;1. Physical Structure&#10;2. Converters&#10;3. Transformers&#10;4. Phase Reactors&#10;5. A..."/>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2" name="AutoShape 38" descr="Contd…&#10;1. Physical Structure: The main function of the VSC-HVDC is to&#10;transmit constant DC power from the rectifier to the..."/>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3" name="AutoShape 39" descr="3. Transformers Normally, the converters are connected to the ac system&#10;via transformers. The most important function of t..."/>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4" name="AutoShape 40" descr="5.AC Filters: High-pass filter branches are installed to take care of these&#10;high order harmonics. With VSC converters the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5" name="AutoShape 41" descr="7. Dc Cables: The cable used in VSC-HVDC applications is a new&#10;developed type, where the insulation is made of an extruded..."/>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6" name="AutoShape 42" descr="9. AC Grid: Usually a grid model can be developed by using the&#10;Thevenins equivalent circuit. However, for simplicity, the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7" name="AutoShape 43" descr="Comparison of classical HVDC and&#10;VSC-HVDC&#10;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8" name="AutoShape 44" descr="Advantages of VSC-HVDC&#10; Independent control of active and reactive power without extra&#10;compensating equipment.&#10; Mitigati..."/>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69" name="AutoShape 45" descr="APPLICATIONS&#10;Long-distance bulk power transmission&#10; Underground and submarine cable transmission&#10; Interconnection of as..."/>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0" name="AutoShape 46" descr="Newton – Raphson Method:&#10;• The Newton-Raphson method is a powerful method of solving&#10;non-linear algebraic equations.&#10;• It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1" name="AutoShape 47" descr="Load flow by Newton- Raphson method&#10;Let us assume that an n-bus power system contains a total number of&#10;np P-Q buses whil..."/>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2" name="AutoShape 48" descr="&#10;&#10;&#10;&#10;&#10;&#10;&#10;&#10;&#10;&#10;&#10;&#10;&#10;&#10;&#10;&#10;&#10;&#10;&#10;&#10;∆&#10;∆&#10;∆&#10;∆&#10;=&#10;&#10;&#10;&#10;&#10;&#10;&#10;&#10;&#10;&#10;&#10;&#10;&#10;&#10;&#10;&#10;&#10;&#10;&#10;&#10;&#10;&#10;&#10;&#10;&#10;&#10;&#10;∆&#10;∆&#10;∆&#10;∆&#10;+&#10;+&#10;+&#10;p&#10;p&#10;p&#10;..."/>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3" name="AutoShape 49" descr="The submatrices are&#10;&#10;&#10;&#10;&#10;&#10;&#10;&#10;&#10;&#10;&#10;&#10;&#10;&#10;&#10;∂&#10;∂&#10;∂&#10;∂&#10;∂&#10;∂&#10;∂&#10;∂&#10;=&#10;n&#10;nn&#10;n&#10;PP&#10;PP&#10;J&#10;δδ&#10;δδ&#10;&#10;&#10;&#10;2&#10;2&#10;2&#10;2&#10;11&#10;&#10;&#10;&#10;&#10;&#10;&#10;&#10;&#10;..."/>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4" name="AutoShape 50" descr="Newton – Raphson Load Flow&#10;Algorithm&#10;The Newton-Raphson procedure is as follows:&#10;Step-1: Choose the initial values of the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5" name="AutoShape 51" descr="Step-3: Use the estimated |V|(0)&#10;and δ(0)&#10;to calculate a total np number of&#10;injected reactive power Qcalc&#10;(0)&#10;and equal nu..."/>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6" name="AutoShape 52" descr="Chapter 5&#10;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7" name="AutoShape 53" descr="The complex power model for the rectifier can be obtained from the&#10;nodal admittance matrix as shown in below equation&#10;&#10;&#10;..."/>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8" name="AutoShape 54" descr="Following equations are the nodal active and reactive power&#10;expressions for the rectifier are arrived at&#10;)]sin()cos([ 0101..."/>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9" name="AutoShape 55" descr="Fig: Back-to-back VSC-HVDC linking two equivalent AC sub-systems. The&#10;following parameters are used: (i) Transmission Line..."/>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0" name="AutoShape 56" descr="Nodes 1 2 3 0 4 5 6&#10;V(p.u) 1.02 1.002 1 1.414 1 0.99 1.02&#10;(deg)Ө 0 -16.04 -19.664 0.000 1.154 -2.53 0.000&#10;VSC 1 2 LTC 1 2&#10;..."/>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1" name="AutoShape 57" descr="SUMMARY OF POWER LOSSES INCURRED BY&#10;THE VARIOUS MODELS&#10;Model&#10;Active Power&#10;Losses(MW)&#10;Reactive Power&#10;losses (MVAR)&#10;AC1 AC2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2" name="AutoShape 58" descr="A new model suitable for VSC-HVDC links using Newton-Raphson&#10;power flows solutions has been developed. In this model prop..."/>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3" name="AutoShape 59" descr=" A new VSC HVDC model has been presented and power flow has&#10;been analysed with Newton’s Raphson method. It should be note..."/>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4" name="AutoShape 60"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5" name="AutoShape 61"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6" name="AutoShape 62"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7" name="AutoShape 63"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8" name="AutoShape 64"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89" name="AutoShape 65"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90" name="AutoShape 66"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91" name="AutoShape 67"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92" name="AutoShape 68"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93" name="AutoShape 69" descr="VSC based HVDC system"/>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94" name="Rectangle 70"/>
          <p:cNvSpPr>
            <a:spLocks noChangeArrowheads="1"/>
          </p:cNvSpPr>
          <p:nvPr/>
        </p:nvSpPr>
        <p:spPr bwMode="auto">
          <a:xfrm>
            <a:off x="0" y="0"/>
            <a:ext cx="184731" cy="276999"/>
          </a:xfrm>
          <a:prstGeom prst="rect">
            <a:avLst/>
          </a:prstGeom>
          <a:solidFill>
            <a:srgbClr val="323232"/>
          </a:solid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Submitted By&#10;C. Madhu&#10;K.Deepika&#10;K.Mounika&#10;M.Harish&#10;R.Ephraim&#10;DEPARTMENTOFELECTRICALANDELECTRONICS ENGINEERING&#10; "/>
          <p:cNvPicPr>
            <a:picLocks noChangeAspect="1" noChangeArrowheads="1"/>
          </p:cNvPicPr>
          <p:nvPr/>
        </p:nvPicPr>
        <p:blipFill>
          <a:blip r:embed="rId2"/>
          <a:srcRect/>
          <a:stretch>
            <a:fillRect/>
          </a:stretch>
        </p:blipFill>
        <p:spPr bwMode="auto">
          <a:xfrm>
            <a:off x="155575" y="-59188350"/>
            <a:ext cx="6076950" cy="4562475"/>
          </a:xfrm>
          <a:prstGeom prst="rect">
            <a:avLst/>
          </a:prstGeom>
          <a:noFill/>
        </p:spPr>
      </p:pic>
      <p:pic>
        <p:nvPicPr>
          <p:cNvPr id="1095" name="Picture 71"/>
          <p:cNvPicPr>
            <a:picLocks noChangeAspect="1" noChangeArrowheads="1"/>
          </p:cNvPicPr>
          <p:nvPr/>
        </p:nvPicPr>
        <p:blipFill>
          <a:blip r:embed="rId3"/>
          <a:srcRect/>
          <a:stretch>
            <a:fillRect/>
          </a:stretch>
        </p:blipFill>
        <p:spPr bwMode="auto">
          <a:xfrm>
            <a:off x="1" y="0"/>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685800" y="1533524"/>
            <a:ext cx="8001000" cy="4638675"/>
          </a:xfrm>
          <a:prstGeom prst="rect">
            <a:avLst/>
          </a:prstGeom>
          <a:noFill/>
          <a:ln w="9525">
            <a:noFill/>
            <a:miter lim="800000"/>
            <a:headEnd/>
            <a:tailEnd/>
          </a:ln>
          <a:effectLst/>
        </p:spPr>
      </p:pic>
      <p:sp>
        <p:nvSpPr>
          <p:cNvPr id="4" name="Rectangle 3"/>
          <p:cNvSpPr/>
          <p:nvPr/>
        </p:nvSpPr>
        <p:spPr>
          <a:xfrm>
            <a:off x="1066800" y="609600"/>
            <a:ext cx="6629400" cy="523220"/>
          </a:xfrm>
          <a:prstGeom prst="rect">
            <a:avLst/>
          </a:prstGeom>
        </p:spPr>
        <p:txBody>
          <a:bodyPr wrap="square">
            <a:spAutoFit/>
          </a:bodyPr>
          <a:lstStyle/>
          <a:p>
            <a:r>
              <a:rPr lang="en-IN" sz="2800" b="1" dirty="0" smtClean="0"/>
              <a:t>Single Phase CSI With Ideal Switches</a:t>
            </a:r>
            <a:endParaRPr lang="en-IN" sz="2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html2-f.scribdassets.com/6g2p08356o40wtrc/images/7-bc8749cff2.jpg"/>
          <p:cNvPicPr>
            <a:picLocks noChangeAspect="1" noChangeArrowheads="1"/>
          </p:cNvPicPr>
          <p:nvPr/>
        </p:nvPicPr>
        <p:blipFill>
          <a:blip r:embed="rId2"/>
          <a:srcRect/>
          <a:stretch>
            <a:fillRect/>
          </a:stretch>
        </p:blipFill>
        <p:spPr bwMode="auto">
          <a:xfrm>
            <a:off x="228600" y="0"/>
            <a:ext cx="89154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html2-f.scribdassets.com/6g2p08356o40wtrc/images/8-6e14dc0e5d.jpg"/>
          <p:cNvPicPr>
            <a:picLocks noChangeAspect="1" noChangeArrowheads="1"/>
          </p:cNvPicPr>
          <p:nvPr/>
        </p:nvPicPr>
        <p:blipFill>
          <a:blip r:embed="rId2"/>
          <a:srcRect/>
          <a:stretch>
            <a:fillRect/>
          </a:stretch>
        </p:blipFill>
        <p:spPr bwMode="auto">
          <a:xfrm>
            <a:off x="304800" y="228600"/>
            <a:ext cx="8610600" cy="645795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p:cNvPicPr>
            <a:picLocks noChangeAspect="1" noChangeArrowheads="1"/>
          </p:cNvPicPr>
          <p:nvPr/>
        </p:nvPicPr>
        <p:blipFill>
          <a:blip r:embed="rId2"/>
          <a:srcRect/>
          <a:stretch>
            <a:fillRect/>
          </a:stretch>
        </p:blipFill>
        <p:spPr bwMode="auto">
          <a:xfrm>
            <a:off x="0" y="457200"/>
            <a:ext cx="9144000" cy="64008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28600" y="0"/>
            <a:ext cx="7472363" cy="4953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724400" y="3962400"/>
            <a:ext cx="4419600" cy="26193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838200" y="5410200"/>
            <a:ext cx="3276600" cy="400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924800" cy="2677656"/>
          </a:xfrm>
          <a:prstGeom prst="rect">
            <a:avLst/>
          </a:prstGeom>
        </p:spPr>
        <p:txBody>
          <a:bodyPr wrap="square">
            <a:spAutoFit/>
          </a:bodyPr>
          <a:lstStyle/>
          <a:p>
            <a:pPr algn="just"/>
            <a:r>
              <a:rPr lang="en-IN" sz="2400" dirty="0" smtClean="0"/>
              <a:t>The diodes are needed in CSI, so as to prevent the capacitors from discharging into the load. </a:t>
            </a:r>
            <a:endParaRPr lang="en-IN" sz="2400" dirty="0" smtClean="0"/>
          </a:p>
          <a:p>
            <a:pPr algn="just"/>
            <a:endParaRPr lang="en-IN" sz="2400" dirty="0" smtClean="0"/>
          </a:p>
          <a:p>
            <a:pPr algn="just"/>
            <a:endParaRPr lang="en-IN" sz="2400" dirty="0" smtClean="0"/>
          </a:p>
          <a:p>
            <a:pPr algn="just"/>
            <a:r>
              <a:rPr lang="en-IN" sz="2400" dirty="0" smtClean="0"/>
              <a:t>The </a:t>
            </a:r>
            <a:r>
              <a:rPr lang="en-IN" sz="2400" dirty="0" smtClean="0"/>
              <a:t>numbering scheme for the </a:t>
            </a:r>
            <a:r>
              <a:rPr lang="en-IN" sz="2400" dirty="0" err="1" smtClean="0"/>
              <a:t>thyristors</a:t>
            </a:r>
            <a:r>
              <a:rPr lang="en-IN" sz="2400" dirty="0" smtClean="0"/>
              <a:t> and diodes are same, as used in a three-phase VSI, with the </a:t>
            </a:r>
            <a:r>
              <a:rPr lang="en-IN" sz="2400" dirty="0" err="1" smtClean="0"/>
              <a:t>thyristors</a:t>
            </a:r>
            <a:r>
              <a:rPr lang="en-IN" sz="2400" dirty="0" smtClean="0"/>
              <a:t> being triggered in sequence as per number assigned </a:t>
            </a:r>
            <a:r>
              <a:rPr lang="en-IN" sz="2400" dirty="0" smtClean="0"/>
              <a:t>.</a:t>
            </a:r>
            <a:endParaRPr lang="en-IN"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KING OF CSI&#10;MODE 1&#10; "/>
          <p:cNvPicPr>
            <a:picLocks noChangeAspect="1" noChangeArrowheads="1"/>
          </p:cNvPicPr>
          <p:nvPr/>
        </p:nvPicPr>
        <p:blipFill>
          <a:blip r:embed="rId2"/>
          <a:srcRect/>
          <a:stretch>
            <a:fillRect/>
          </a:stretch>
        </p:blipFill>
        <p:spPr bwMode="auto">
          <a:xfrm>
            <a:off x="304800" y="228600"/>
            <a:ext cx="8534400" cy="62484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MODE 2&#10; "/>
          <p:cNvPicPr>
            <a:picLocks noChangeAspect="1" noChangeArrowheads="1"/>
          </p:cNvPicPr>
          <p:nvPr/>
        </p:nvPicPr>
        <p:blipFill>
          <a:blip r:embed="rId2"/>
          <a:srcRect/>
          <a:stretch>
            <a:fillRect/>
          </a:stretch>
        </p:blipFill>
        <p:spPr bwMode="auto">
          <a:xfrm>
            <a:off x="381000" y="228600"/>
            <a:ext cx="8534400" cy="64008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ODE 3&#10; "/>
          <p:cNvPicPr>
            <a:picLocks noChangeAspect="1" noChangeArrowheads="1"/>
          </p:cNvPicPr>
          <p:nvPr/>
        </p:nvPicPr>
        <p:blipFill>
          <a:blip r:embed="rId2"/>
          <a:srcRect/>
          <a:stretch>
            <a:fillRect/>
          </a:stretch>
        </p:blipFill>
        <p:spPr bwMode="auto">
          <a:xfrm>
            <a:off x="152400" y="0"/>
            <a:ext cx="8763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839200" cy="6678751"/>
          </a:xfrm>
          <a:prstGeom prst="rect">
            <a:avLst/>
          </a:prstGeom>
        </p:spPr>
        <p:txBody>
          <a:bodyPr wrap="square">
            <a:spAutoFit/>
          </a:bodyPr>
          <a:lstStyle/>
          <a:p>
            <a:r>
              <a:rPr lang="en-IN" sz="3200" b="1" dirty="0" smtClean="0"/>
              <a:t>Relative Importance of controllable Parameters </a:t>
            </a:r>
          </a:p>
          <a:p>
            <a:r>
              <a:rPr lang="en-IN" dirty="0" smtClean="0"/>
              <a:t/>
            </a:r>
            <a:br>
              <a:rPr lang="en-IN" dirty="0" smtClean="0"/>
            </a:br>
            <a:r>
              <a:rPr lang="en-IN" dirty="0" smtClean="0"/>
              <a:t>• </a:t>
            </a:r>
            <a:r>
              <a:rPr lang="en-IN" b="1" dirty="0" smtClean="0">
                <a:solidFill>
                  <a:srgbClr val="FF0000"/>
                </a:solidFill>
              </a:rPr>
              <a:t>Control of the line impedance X with a </a:t>
            </a:r>
            <a:r>
              <a:rPr lang="en-IN" b="1" dirty="0" err="1" smtClean="0">
                <a:solidFill>
                  <a:srgbClr val="FF0000"/>
                </a:solidFill>
              </a:rPr>
              <a:t>thyristor</a:t>
            </a:r>
            <a:r>
              <a:rPr lang="en-IN" b="1" dirty="0" smtClean="0">
                <a:solidFill>
                  <a:srgbClr val="FF0000"/>
                </a:solidFill>
              </a:rPr>
              <a:t>-controlled series capacitor can provide a powerful means of current control.</a:t>
            </a:r>
          </a:p>
          <a:p>
            <a:r>
              <a:rPr lang="en-IN" dirty="0" smtClean="0"/>
              <a:t/>
            </a:r>
            <a:br>
              <a:rPr lang="en-IN" dirty="0" smtClean="0"/>
            </a:br>
            <a:r>
              <a:rPr lang="en-IN" dirty="0" smtClean="0"/>
              <a:t>• </a:t>
            </a:r>
            <a:r>
              <a:rPr lang="en-IN" b="1" dirty="0" smtClean="0">
                <a:solidFill>
                  <a:schemeClr val="accent2">
                    <a:lumMod val="75000"/>
                  </a:schemeClr>
                </a:solidFill>
              </a:rPr>
              <a:t>When the angle is not large, control of X or the angle substantially provides the control of active power.</a:t>
            </a:r>
          </a:p>
          <a:p>
            <a:pPr algn="just"/>
            <a:r>
              <a:rPr lang="en-IN" dirty="0" smtClean="0"/>
              <a:t/>
            </a:r>
            <a:br>
              <a:rPr lang="en-IN" dirty="0" smtClean="0"/>
            </a:br>
            <a:r>
              <a:rPr lang="en-IN" dirty="0" smtClean="0"/>
              <a:t>• </a:t>
            </a:r>
            <a:r>
              <a:rPr lang="en-IN" b="1" dirty="0" smtClean="0"/>
              <a:t>Control of angle with phase angle regulator, which in turn control the driving voltage, provides a powerful means of controlling the current flow and hence active power flow when the angle is not large.</a:t>
            </a:r>
          </a:p>
          <a:p>
            <a:pPr algn="just"/>
            <a:r>
              <a:rPr lang="en-IN" dirty="0" smtClean="0"/>
              <a:t/>
            </a:r>
            <a:br>
              <a:rPr lang="en-IN" dirty="0" smtClean="0"/>
            </a:br>
            <a:r>
              <a:rPr lang="en-IN" b="1" dirty="0" smtClean="0">
                <a:solidFill>
                  <a:schemeClr val="accent2">
                    <a:lumMod val="75000"/>
                  </a:schemeClr>
                </a:solidFill>
              </a:rPr>
              <a:t>• Injecting a voltage in series with the line and perpendicular to the current flow can increase or decrease the magnitude of current flow.</a:t>
            </a:r>
          </a:p>
          <a:p>
            <a:pPr algn="just"/>
            <a:r>
              <a:rPr lang="en-IN" dirty="0" smtClean="0"/>
              <a:t/>
            </a:r>
            <a:br>
              <a:rPr lang="en-IN" dirty="0" smtClean="0"/>
            </a:br>
            <a:r>
              <a:rPr lang="en-IN" b="1" dirty="0" smtClean="0">
                <a:solidFill>
                  <a:schemeClr val="accent6">
                    <a:lumMod val="75000"/>
                  </a:schemeClr>
                </a:solidFill>
              </a:rPr>
              <a:t>• Injecting voltage in series with the line and with any phase angle with respect to the driving voltage can control the </a:t>
            </a:r>
            <a:r>
              <a:rPr lang="en-IN" b="1" dirty="0" smtClean="0"/>
              <a:t>magnitude and the phase of the line current.</a:t>
            </a:r>
            <a:br>
              <a:rPr lang="en-IN" b="1" dirty="0" smtClean="0"/>
            </a:br>
            <a:r>
              <a:rPr lang="en-IN" b="1" dirty="0" smtClean="0">
                <a:solidFill>
                  <a:schemeClr val="accent6">
                    <a:lumMod val="75000"/>
                  </a:schemeClr>
                </a:solidFill>
              </a:rPr>
              <a:t>• When the angle is not large, controlling the magnitude of one or the other line voltages can be a very cost-effective means for the control of reactive power flow through the interconnection.</a:t>
            </a:r>
            <a:r>
              <a:rPr lang="en-IN" dirty="0" smtClean="0"/>
              <a:t/>
            </a:r>
            <a:br>
              <a:rPr lang="en-IN" dirty="0" smtClean="0"/>
            </a:br>
            <a:r>
              <a:rPr lang="en-IN" dirty="0" smtClean="0"/>
              <a:t>• </a:t>
            </a:r>
            <a:r>
              <a:rPr lang="en-IN" b="1" dirty="0" smtClean="0"/>
              <a:t>Combination of the line impedance control with a series controller and voltage regulation with a shunt controller can also provide a cost-effective means to control both the active and reactive power flow between the two systems.</a:t>
            </a:r>
            <a:endParaRPr lang="en-IN"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0" y="381000"/>
            <a:ext cx="8382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667000"/>
            <a:ext cx="3301930" cy="830997"/>
          </a:xfrm>
          <a:prstGeom prst="rect">
            <a:avLst/>
          </a:prstGeom>
          <a:noFill/>
        </p:spPr>
        <p:txBody>
          <a:bodyPr wrap="none" rtlCol="0">
            <a:spAutoFit/>
          </a:bodyPr>
          <a:lstStyle/>
          <a:p>
            <a:r>
              <a:rPr lang="en-US" sz="4800" dirty="0" smtClean="0"/>
              <a:t>THANK YOU </a:t>
            </a:r>
            <a:endParaRPr lang="en-IN" sz="4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8915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9600" y="304800"/>
            <a:ext cx="78486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ies connected FACTS controllers"/>
          <p:cNvPicPr>
            <a:picLocks noChangeAspect="1" noChangeArrowheads="1"/>
          </p:cNvPicPr>
          <p:nvPr/>
        </p:nvPicPr>
        <p:blipFill>
          <a:blip r:embed="rId2"/>
          <a:srcRect/>
          <a:stretch>
            <a:fillRect/>
          </a:stretch>
        </p:blipFill>
        <p:spPr bwMode="auto">
          <a:xfrm>
            <a:off x="1066800" y="2209800"/>
            <a:ext cx="6781800" cy="3143251"/>
          </a:xfrm>
          <a:prstGeom prst="rect">
            <a:avLst/>
          </a:prstGeom>
          <a:noFill/>
        </p:spPr>
      </p:pic>
      <p:sp>
        <p:nvSpPr>
          <p:cNvPr id="3" name="TextBox 2"/>
          <p:cNvSpPr txBox="1"/>
          <p:nvPr/>
        </p:nvSpPr>
        <p:spPr>
          <a:xfrm>
            <a:off x="1676400" y="762000"/>
            <a:ext cx="5537221" cy="523220"/>
          </a:xfrm>
          <a:prstGeom prst="rect">
            <a:avLst/>
          </a:prstGeom>
          <a:noFill/>
        </p:spPr>
        <p:txBody>
          <a:bodyPr wrap="none" rtlCol="0">
            <a:spAutoFit/>
          </a:bodyPr>
          <a:lstStyle/>
          <a:p>
            <a:r>
              <a:rPr lang="en-US" sz="2800" b="1" dirty="0" smtClean="0">
                <a:solidFill>
                  <a:srgbClr val="C00000"/>
                </a:solidFill>
              </a:rPr>
              <a:t>General symbol for FACTS controller</a:t>
            </a:r>
            <a:endParaRPr lang="en-IN" sz="28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305800" cy="4770537"/>
          </a:xfrm>
          <a:prstGeom prst="rect">
            <a:avLst/>
          </a:prstGeom>
        </p:spPr>
        <p:txBody>
          <a:bodyPr wrap="square">
            <a:spAutoFit/>
          </a:bodyPr>
          <a:lstStyle/>
          <a:p>
            <a:pPr algn="ctr"/>
            <a:r>
              <a:rPr lang="en-IN" sz="4000" b="1" dirty="0" smtClean="0">
                <a:solidFill>
                  <a:srgbClr val="FF0000"/>
                </a:solidFill>
              </a:rPr>
              <a:t>Series Controller</a:t>
            </a:r>
          </a:p>
          <a:p>
            <a:pPr algn="just"/>
            <a:endParaRPr lang="en-IN" sz="2400" b="1" dirty="0" smtClean="0"/>
          </a:p>
          <a:p>
            <a:pPr algn="just"/>
            <a:r>
              <a:rPr lang="en-IN" sz="2400" dirty="0" smtClean="0"/>
              <a:t>Series Controller could be variable impedance or variable source.</a:t>
            </a:r>
          </a:p>
          <a:p>
            <a:pPr algn="just"/>
            <a:r>
              <a:rPr lang="en-IN" sz="2400" dirty="0" smtClean="0"/>
              <a:t>All series controllers </a:t>
            </a:r>
            <a:r>
              <a:rPr lang="en-IN" sz="2400" dirty="0" smtClean="0">
                <a:solidFill>
                  <a:srgbClr val="C00000"/>
                </a:solidFill>
              </a:rPr>
              <a:t>inject voltage </a:t>
            </a:r>
            <a:r>
              <a:rPr lang="en-IN" sz="2400" dirty="0" smtClean="0"/>
              <a:t>in series with the line. </a:t>
            </a:r>
          </a:p>
          <a:p>
            <a:pPr algn="just"/>
            <a:r>
              <a:rPr lang="en-IN" sz="2400" dirty="0" smtClean="0"/>
              <a:t>Variable impedance multiplied by the current flow through it, represents an injected series voltage in the line. </a:t>
            </a:r>
          </a:p>
          <a:p>
            <a:pPr algn="just"/>
            <a:endParaRPr lang="en-IN" sz="2400" dirty="0" smtClean="0"/>
          </a:p>
          <a:p>
            <a:pPr algn="just"/>
            <a:r>
              <a:rPr lang="en-IN" sz="2400" dirty="0" smtClean="0"/>
              <a:t>As long as the voltage is in phase </a:t>
            </a:r>
            <a:r>
              <a:rPr lang="en-IN" sz="2400" dirty="0" err="1" smtClean="0"/>
              <a:t>quadrature</a:t>
            </a:r>
            <a:r>
              <a:rPr lang="en-IN" sz="2400" dirty="0" smtClean="0"/>
              <a:t> with the line current, the series controller only supplies or consumes variable reactive power. Any other phase relationship will involve handling of real power as well.</a:t>
            </a:r>
          </a:p>
          <a:p>
            <a:pPr algn="just"/>
            <a:endParaRPr lang="en-IN" sz="2400" dirty="0"/>
          </a:p>
        </p:txBody>
      </p:sp>
      <p:pic>
        <p:nvPicPr>
          <p:cNvPr id="6146" name="Picture 2" descr="Series connected FACTS controllers"/>
          <p:cNvPicPr>
            <a:picLocks noChangeAspect="1" noChangeArrowheads="1"/>
          </p:cNvPicPr>
          <p:nvPr/>
        </p:nvPicPr>
        <p:blipFill>
          <a:blip r:embed="rId2"/>
          <a:srcRect/>
          <a:stretch>
            <a:fillRect/>
          </a:stretch>
        </p:blipFill>
        <p:spPr bwMode="auto">
          <a:xfrm>
            <a:off x="3962400" y="4800601"/>
            <a:ext cx="4086225" cy="1600200"/>
          </a:xfrm>
          <a:prstGeom prst="rect">
            <a:avLst/>
          </a:prstGeom>
          <a:noFill/>
        </p:spPr>
      </p:pic>
      <p:sp>
        <p:nvSpPr>
          <p:cNvPr id="4" name="Rectangle 3"/>
          <p:cNvSpPr/>
          <p:nvPr/>
        </p:nvSpPr>
        <p:spPr>
          <a:xfrm>
            <a:off x="457200" y="5410200"/>
            <a:ext cx="2744662" cy="369332"/>
          </a:xfrm>
          <a:prstGeom prst="rect">
            <a:avLst/>
          </a:prstGeom>
        </p:spPr>
        <p:txBody>
          <a:bodyPr wrap="none">
            <a:spAutoFit/>
          </a:bodyPr>
          <a:lstStyle/>
          <a:p>
            <a:r>
              <a:rPr lang="en-IN" b="1" dirty="0" smtClean="0"/>
              <a:t>Ex: SSSC, TCSR, TSSC, TCSC</a:t>
            </a:r>
            <a:r>
              <a:rPr lang="en-IN" dirty="0" smtClean="0"/>
              <a:t>.</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1839</Words>
  <Application>Microsoft Office PowerPoint</Application>
  <PresentationFormat>On-screen Show (4:3)</PresentationFormat>
  <Paragraphs>184</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EEE HOD</dc:creator>
  <cp:lastModifiedBy>EEE HOD</cp:lastModifiedBy>
  <cp:revision>102</cp:revision>
  <dcterms:created xsi:type="dcterms:W3CDTF">2006-08-16T00:00:00Z</dcterms:created>
  <dcterms:modified xsi:type="dcterms:W3CDTF">2019-08-06T05:30:26Z</dcterms:modified>
</cp:coreProperties>
</file>